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sldIdLst>
    <p:sldId id="256" r:id="rId5"/>
    <p:sldId id="267" r:id="rId6"/>
    <p:sldId id="334" r:id="rId7"/>
    <p:sldId id="335" r:id="rId8"/>
    <p:sldId id="336" r:id="rId9"/>
    <p:sldId id="268" r:id="rId10"/>
    <p:sldId id="337" r:id="rId11"/>
    <p:sldId id="338" r:id="rId12"/>
    <p:sldId id="339" r:id="rId13"/>
    <p:sldId id="340" r:id="rId14"/>
    <p:sldId id="341" r:id="rId15"/>
    <p:sldId id="342" r:id="rId16"/>
    <p:sldId id="367" r:id="rId17"/>
    <p:sldId id="344" r:id="rId18"/>
    <p:sldId id="345" r:id="rId19"/>
    <p:sldId id="347" r:id="rId20"/>
    <p:sldId id="348" r:id="rId21"/>
    <p:sldId id="352" r:id="rId22"/>
    <p:sldId id="354" r:id="rId23"/>
    <p:sldId id="349" r:id="rId24"/>
    <p:sldId id="351" r:id="rId25"/>
    <p:sldId id="355" r:id="rId26"/>
    <p:sldId id="356" r:id="rId27"/>
    <p:sldId id="358" r:id="rId28"/>
    <p:sldId id="359" r:id="rId29"/>
    <p:sldId id="360" r:id="rId30"/>
    <p:sldId id="368" r:id="rId31"/>
    <p:sldId id="371" r:id="rId32"/>
    <p:sldId id="369" r:id="rId33"/>
    <p:sldId id="361" r:id="rId34"/>
    <p:sldId id="362" r:id="rId35"/>
    <p:sldId id="365" r:id="rId36"/>
    <p:sldId id="364" r:id="rId37"/>
    <p:sldId id="363" r:id="rId38"/>
    <p:sldId id="366" r:id="rId39"/>
    <p:sldId id="370" r:id="rId40"/>
    <p:sldId id="372" r:id="rId41"/>
    <p:sldId id="373" r:id="rId42"/>
    <p:sldId id="374" r:id="rId43"/>
    <p:sldId id="375" r:id="rId44"/>
    <p:sldId id="376" r:id="rId45"/>
    <p:sldId id="377" r:id="rId46"/>
    <p:sldId id="378" r:id="rId47"/>
    <p:sldId id="380" r:id="rId48"/>
    <p:sldId id="379" r:id="rId49"/>
    <p:sldId id="381" r:id="rId50"/>
    <p:sldId id="382" r:id="rId51"/>
    <p:sldId id="330" r:id="rId52"/>
  </p:sldIdLst>
  <p:sldSz cx="12192000" cy="6858000"/>
  <p:notesSz cx="6858000" cy="9144000"/>
  <p:embeddedFontLst>
    <p:embeddedFont>
      <p:font typeface="Barlow Semi Condensed" panose="00000506000000000000" pitchFamily="2" charset="0"/>
      <p:regular r:id="rId53"/>
      <p:bold r:id="rId54"/>
      <p:italic r:id="rId55"/>
      <p:boldItalic r:id="rId56"/>
    </p:embeddedFont>
    <p:embeddedFont>
      <p:font typeface="Calibri" panose="020F0502020204030204" pitchFamily="34" charset="0"/>
      <p:regular r:id="rId57"/>
      <p:bold r:id="rId58"/>
      <p:italic r:id="rId59"/>
      <p:boldItalic r:id="rId60"/>
    </p:embeddedFont>
    <p:embeddedFont>
      <p:font typeface="Cascadia Code" panose="020B0609020000020004" pitchFamily="49" charset="0"/>
      <p:regular r:id="rId61"/>
      <p:bold r:id="rId62"/>
      <p:italic r:id="rId63"/>
      <p:boldItalic r:id="rId64"/>
    </p:embeddedFont>
    <p:embeddedFont>
      <p:font typeface="Montserrat Light" panose="00000400000000000000" pitchFamily="2" charset="0"/>
      <p:regular r:id="rId65"/>
      <p:italic r:id="rId66"/>
    </p:embeddedFont>
  </p:embeddedFontLst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907"/>
    <a:srgbClr val="4893CE"/>
    <a:srgbClr val="FF7710"/>
    <a:srgbClr val="B363BD"/>
    <a:srgbClr val="B5517E"/>
    <a:srgbClr val="5293B7"/>
    <a:srgbClr val="3574C1"/>
    <a:srgbClr val="1C1C1C"/>
    <a:srgbClr val="652958"/>
    <a:srgbClr val="702E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7546E9D-9F4D-4704-A279-D762CEB6C83B}" v="2" dt="2022-08-29T06:41:37.453"/>
    <p1510:client id="{CF40D195-181D-49C5-AD22-95E799A630E2}" v="462" dt="2022-08-29T06:31:33.65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font" Target="fonts/font11.fntdata"/><Relationship Id="rId68" Type="http://schemas.openxmlformats.org/officeDocument/2006/relationships/viewProps" Target="viewProps.xml"/><Relationship Id="rId7" Type="http://schemas.openxmlformats.org/officeDocument/2006/relationships/slide" Target="slides/slide3.xml"/><Relationship Id="rId71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font" Target="fonts/font1.fntdata"/><Relationship Id="rId58" Type="http://schemas.openxmlformats.org/officeDocument/2006/relationships/font" Target="fonts/font6.fntdata"/><Relationship Id="rId66" Type="http://schemas.openxmlformats.org/officeDocument/2006/relationships/font" Target="fonts/font14.fntdata"/><Relationship Id="rId5" Type="http://schemas.openxmlformats.org/officeDocument/2006/relationships/slide" Target="slides/slide1.xml"/><Relationship Id="rId61" Type="http://schemas.openxmlformats.org/officeDocument/2006/relationships/font" Target="fonts/font9.fntdata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font" Target="fonts/font4.fntdata"/><Relationship Id="rId64" Type="http://schemas.openxmlformats.org/officeDocument/2006/relationships/font" Target="fonts/font12.fntdata"/><Relationship Id="rId69" Type="http://schemas.openxmlformats.org/officeDocument/2006/relationships/theme" Target="theme/theme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font" Target="fonts/font7.fntdata"/><Relationship Id="rId67" Type="http://schemas.openxmlformats.org/officeDocument/2006/relationships/presProps" Target="pres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font" Target="fonts/font2.fntdata"/><Relationship Id="rId62" Type="http://schemas.openxmlformats.org/officeDocument/2006/relationships/font" Target="fonts/font10.fntdata"/><Relationship Id="rId7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font" Target="fonts/font5.fntdata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font" Target="fonts/font8.fntdata"/><Relationship Id="rId65" Type="http://schemas.openxmlformats.org/officeDocument/2006/relationships/font" Target="fonts/font13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Rubrikbild">
    <p:bg>
      <p:bgPr>
        <a:solidFill>
          <a:srgbClr val="1C1C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E849F-EA57-4F40-A804-27DF334B743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39634" y="2684585"/>
            <a:ext cx="10732809" cy="825378"/>
          </a:xfrm>
        </p:spPr>
        <p:txBody>
          <a:bodyPr anchor="b"/>
          <a:lstStyle>
            <a:lvl1pPr algn="r">
              <a:defRPr sz="4800"/>
            </a:lvl1pPr>
          </a:lstStyle>
          <a:p>
            <a:r>
              <a:rPr lang="en-US" dirty="0"/>
              <a:t>CLICK TO EDIT MASTER TITLE STYLE</a:t>
            </a:r>
            <a:endParaRPr lang="sv-S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8016C6-3F28-49B1-AC6A-9C48D5F486F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928443" y="3457205"/>
            <a:ext cx="9144000" cy="365125"/>
          </a:xfrm>
        </p:spPr>
        <p:txBody>
          <a:bodyPr/>
          <a:lstStyle>
            <a:lvl1pPr marL="0" indent="0" algn="r">
              <a:buNone/>
              <a:defRPr sz="2000" spc="300">
                <a:latin typeface="Barlow Semi Condensed" panose="00000506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sv-S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7A11AA-FCF2-40AF-9F36-A98EBA162E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5F31C3F-299E-4C64-ABCD-363C653B41BA}" type="datetimeFigureOut">
              <a:rPr lang="sv-SE" smtClean="0"/>
              <a:t>2022-08-29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1DD1CA-8FD3-4E98-9895-1B25889A4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859BC4-4671-4A82-8D78-7B6418676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298AEA3-A0C8-4229-8ADF-074BA8110CC4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554347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47BD7-2ADA-4C95-AD37-C8872A80F0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sv-SE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592EFC-C8C3-4C0D-9D71-C56A7C868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5F31C3F-299E-4C64-ABCD-363C653B41BA}" type="datetimeFigureOut">
              <a:rPr lang="sv-SE" smtClean="0"/>
              <a:t>2022-08-29</a:t>
            </a:fld>
            <a:endParaRPr lang="sv-S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A113B9-36E2-4A5B-8CBC-AA1056847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sv-S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191A87-DE8A-42AB-B467-550B381E0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298AEA3-A0C8-4229-8ADF-074BA8110CC4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2388820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E996E65-21B1-4367-97DF-05570C90905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5F31C3F-299E-4C64-ABCD-363C653B41BA}" type="datetimeFigureOut">
              <a:rPr lang="sv-SE" smtClean="0"/>
              <a:t>2022-08-29</a:t>
            </a:fld>
            <a:endParaRPr lang="sv-S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DE44A6-A069-4FD6-962A-E64FE8CDD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sv-S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7299E1-4E40-48FD-9554-4F45A51D5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298AEA3-A0C8-4229-8ADF-074BA8110CC4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8979620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ext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1002B5-5372-4902-B05C-7E36CBA37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4000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  <a:endParaRPr lang="sv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D4405E-EEAD-4A83-9B0A-4A4AE377F5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07976" y="900000"/>
            <a:ext cx="5325881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C02BE5-068F-4FE3-B328-93C832D793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34000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1E93F3-5CB3-4A39-8E8E-C6CF9F11A85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5F31C3F-299E-4C64-ABCD-363C653B41BA}" type="datetimeFigureOut">
              <a:rPr lang="sv-SE" smtClean="0"/>
              <a:t>2022-08-29</a:t>
            </a:fld>
            <a:endParaRPr lang="sv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88CD68-5F0C-4BBE-99D2-10066586FB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sv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8A56DC-8CA3-4412-AE0C-D08B351C62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298AEA3-A0C8-4229-8ADF-074BA8110CC4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9318799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Emphasis 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1002B5-5372-4902-B05C-7E36CBA37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4000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  <a:endParaRPr lang="sv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D4405E-EEAD-4A83-9B0A-4A4AE377F5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07976" y="900000"/>
            <a:ext cx="5325881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C02BE5-068F-4FE3-B328-93C832D793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34000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1E93F3-5CB3-4A39-8E8E-C6CF9F11A85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5F31C3F-299E-4C64-ABCD-363C653B41BA}" type="datetimeFigureOut">
              <a:rPr lang="sv-SE" smtClean="0"/>
              <a:t>2022-08-29</a:t>
            </a:fld>
            <a:endParaRPr lang="sv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88CD68-5F0C-4BBE-99D2-10066586FB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sv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8A56DC-8CA3-4412-AE0C-D08B351C62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298AEA3-A0C8-4229-8ADF-074BA8110CC4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120489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aveat 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1002B5-5372-4902-B05C-7E36CBA37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4000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  <a:endParaRPr lang="sv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D4405E-EEAD-4A83-9B0A-4A4AE377F5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07976" y="900000"/>
            <a:ext cx="5325881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C02BE5-068F-4FE3-B328-93C832D793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34000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1E93F3-5CB3-4A39-8E8E-C6CF9F11A85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5F31C3F-299E-4C64-ABCD-363C653B41BA}" type="datetimeFigureOut">
              <a:rPr lang="sv-SE" smtClean="0"/>
              <a:t>2022-08-29</a:t>
            </a:fld>
            <a:endParaRPr lang="sv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88CD68-5F0C-4BBE-99D2-10066586FB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sv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8A56DC-8CA3-4412-AE0C-D08B351C62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298AEA3-A0C8-4229-8ADF-074BA8110CC4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015389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3C1A6-98C6-4BC2-B5C8-8D962725B9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4000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  <a:endParaRPr lang="sv-SE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D3341D5-C193-4807-9D25-0BAC3AFAC5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09200" y="900000"/>
            <a:ext cx="5324657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sv-SE"/>
              <a:t>Klicka på ikonen för att lägga till en bild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4C67B2-E255-4C72-BEAC-62DABA3C6B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34000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B9F7B9-D55A-45E3-B92D-BBC9A16454F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5F31C3F-299E-4C64-ABCD-363C653B41BA}" type="datetimeFigureOut">
              <a:rPr lang="sv-SE" smtClean="0"/>
              <a:t>2022-08-29</a:t>
            </a:fld>
            <a:endParaRPr lang="sv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7697CF-A8F4-4E7E-BFD1-3743D49D2B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sv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12EA20-1261-43C1-98A1-05E5F9F32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298AEA3-A0C8-4229-8ADF-074BA8110CC4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8100006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Emphasis 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3C1A6-98C6-4BC2-B5C8-8D962725B9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4000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  <a:endParaRPr lang="sv-SE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D3341D5-C193-4807-9D25-0BAC3AFAC5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09200" y="900000"/>
            <a:ext cx="5324657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sv-SE"/>
              <a:t>Klicka på ikonen för att lägga till en bild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4C67B2-E255-4C72-BEAC-62DABA3C6B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34000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B9F7B9-D55A-45E3-B92D-BBC9A16454F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5F31C3F-299E-4C64-ABCD-363C653B41BA}" type="datetimeFigureOut">
              <a:rPr lang="sv-SE" smtClean="0"/>
              <a:t>2022-08-29</a:t>
            </a:fld>
            <a:endParaRPr lang="sv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7697CF-A8F4-4E7E-BFD1-3743D49D2B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sv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12EA20-1261-43C1-98A1-05E5F9F32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298AEA3-A0C8-4229-8ADF-074BA8110CC4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7413159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Caveat 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3C1A6-98C6-4BC2-B5C8-8D962725B9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4000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  <a:endParaRPr lang="sv-SE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D3341D5-C193-4807-9D25-0BAC3AFAC5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09200" y="900000"/>
            <a:ext cx="5324657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sv-SE"/>
              <a:t>Klicka på ikonen för att lägga till en bild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4C67B2-E255-4C72-BEAC-62DABA3C6B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34000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B9F7B9-D55A-45E3-B92D-BBC9A16454F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5F31C3F-299E-4C64-ABCD-363C653B41BA}" type="datetimeFigureOut">
              <a:rPr lang="sv-SE" smtClean="0"/>
              <a:t>2022-08-29</a:t>
            </a:fld>
            <a:endParaRPr lang="sv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7697CF-A8F4-4E7E-BFD1-3743D49D2B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sv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12EA20-1261-43C1-98A1-05E5F9F32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298AEA3-A0C8-4229-8ADF-074BA8110CC4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5264180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Rubrik och lodrä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C8D9D-C48A-48F5-A3F4-BCB8DFD92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68F945-E8B6-4349-94D3-8124ECE02A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DB1464-3DF2-4C7B-B609-730CD5EF61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5F31C3F-299E-4C64-ABCD-363C653B41BA}" type="datetimeFigureOut">
              <a:rPr lang="sv-SE" smtClean="0"/>
              <a:t>2022-08-29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A6B221-DBFC-42C7-84E1-D584F762C4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16839D-B523-4D15-B590-6F09FD7F7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298AEA3-A0C8-4229-8ADF-074BA8110CC4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9346463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ät rubrik oc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1D1B6FA-76B8-47ED-AC43-F89134CA73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77D879-BF2D-4E17-976B-70359C7E92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0FF6D5-CE97-4FA1-BE1B-7D11CF2B38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5F31C3F-299E-4C64-ABCD-363C653B41BA}" type="datetimeFigureOut">
              <a:rPr lang="sv-SE" smtClean="0"/>
              <a:t>2022-08-29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A6B104-2C01-4512-8C4F-F2B67599A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A4F558-811A-44B6-8BDD-36FB13B16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298AEA3-A0C8-4229-8ADF-074BA8110CC4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7461322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291D3-3F6C-433D-A15B-CFD919B285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sv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EBBD1F-34D8-4B40-8D1E-5C9885E93E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4000" y="900000"/>
            <a:ext cx="9325708" cy="5280148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AEC08C-086B-48CD-9DEA-60237D7B53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5F31C3F-299E-4C64-ABCD-363C653B41BA}" type="datetimeFigureOut">
              <a:rPr lang="sv-SE" smtClean="0"/>
              <a:t>2022-08-29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9156E8-BF74-4377-81FF-B98A3BCDE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0F456A-E176-4873-9674-8DCB44C79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298AEA3-A0C8-4229-8ADF-074BA8110CC4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0232892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Emphasis 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291D3-3F6C-433D-A15B-CFD919B285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sv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EBBD1F-34D8-4B40-8D1E-5C9885E93E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4000" y="900000"/>
            <a:ext cx="9325708" cy="5280148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AEC08C-086B-48CD-9DEA-60237D7B53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5F31C3F-299E-4C64-ABCD-363C653B41BA}" type="datetimeFigureOut">
              <a:rPr lang="sv-SE" smtClean="0"/>
              <a:t>2022-08-29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9156E8-BF74-4377-81FF-B98A3BCDE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0F456A-E176-4873-9674-8DCB44C79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298AEA3-A0C8-4229-8ADF-074BA8110CC4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452293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aveat 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291D3-3F6C-433D-A15B-CFD919B285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sv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EBBD1F-34D8-4B40-8D1E-5C9885E93E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4000" y="900000"/>
            <a:ext cx="9325708" cy="5280148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AEC08C-086B-48CD-9DEA-60237D7B53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5F31C3F-299E-4C64-ABCD-363C653B41BA}" type="datetimeFigureOut">
              <a:rPr lang="sv-SE" smtClean="0"/>
              <a:t>2022-08-29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9156E8-BF74-4377-81FF-B98A3BCDE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0F456A-E176-4873-9674-8DCB44C79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298AEA3-A0C8-4229-8ADF-074BA8110CC4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4117486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hree He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hape&#10;&#10;Description automatically generated">
            <a:extLst>
              <a:ext uri="{FF2B5EF4-FFF2-40B4-BE49-F238E27FC236}">
                <a16:creationId xmlns:a16="http://schemas.microsoft.com/office/drawing/2014/main" id="{6907210C-7DFA-4699-B718-297576844B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650" y="1118439"/>
            <a:ext cx="1930820" cy="19308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2F291D3-3F6C-433D-A15B-CFD919B285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sv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EBBD1F-34D8-4B40-8D1E-5C9885E93E3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9426" y="1879903"/>
            <a:ext cx="1371600" cy="407891"/>
          </a:xfrm>
        </p:spPr>
        <p:txBody>
          <a:bodyPr/>
          <a:lstStyle>
            <a:lvl1pPr algn="ctr">
              <a:buNone/>
              <a:defRPr/>
            </a:lvl1pPr>
          </a:lstStyle>
          <a:p>
            <a:pPr lvl="0"/>
            <a:r>
              <a:rPr lang="en-US" dirty="0"/>
              <a:t>Purple</a:t>
            </a:r>
            <a:endParaRPr lang="sv-S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AEC08C-086B-48CD-9DEA-60237D7B53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5F31C3F-299E-4C64-ABCD-363C653B41BA}" type="datetimeFigureOut">
              <a:rPr lang="sv-SE" smtClean="0"/>
              <a:t>2022-08-29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9156E8-BF74-4377-81FF-B98A3BCDE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0F456A-E176-4873-9674-8DCB44C79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298AEA3-A0C8-4229-8ADF-074BA8110CC4}" type="slidenum">
              <a:rPr lang="sv-SE" smtClean="0"/>
              <a:t>‹#›</a:t>
            </a:fld>
            <a:endParaRPr lang="sv-SE"/>
          </a:p>
        </p:txBody>
      </p:sp>
      <p:pic>
        <p:nvPicPr>
          <p:cNvPr id="11" name="Picture 10" descr="Shape&#10;&#10;Description automatically generated">
            <a:extLst>
              <a:ext uri="{FF2B5EF4-FFF2-40B4-BE49-F238E27FC236}">
                <a16:creationId xmlns:a16="http://schemas.microsoft.com/office/drawing/2014/main" id="{6647A0C7-368D-4A78-A01E-A2B23B16B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8060" y="2705549"/>
            <a:ext cx="1930820" cy="1930820"/>
          </a:xfrm>
          <a:prstGeom prst="rect">
            <a:avLst/>
          </a:prstGeom>
        </p:spPr>
      </p:pic>
      <p:pic>
        <p:nvPicPr>
          <p:cNvPr id="14" name="Picture 13" descr="Shape, polygon&#10;&#10;Description automatically generated">
            <a:extLst>
              <a:ext uri="{FF2B5EF4-FFF2-40B4-BE49-F238E27FC236}">
                <a16:creationId xmlns:a16="http://schemas.microsoft.com/office/drawing/2014/main" id="{1D11FF95-F4D8-4BEE-BCDF-D57670627C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650" y="4260974"/>
            <a:ext cx="1930820" cy="1930820"/>
          </a:xfrm>
          <a:prstGeom prst="rect">
            <a:avLst/>
          </a:prstGeom>
        </p:spPr>
      </p:pic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A8DBA759-5641-4A71-9DE9-49664E3A31C2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3138879" y="3171305"/>
            <a:ext cx="7149136" cy="999308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sv-SE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10FFAA87-3032-4266-A9C1-639351A2E43C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2209800" y="4724517"/>
            <a:ext cx="7149136" cy="999308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sv-SE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7D7A3259-3198-4FDC-9F66-7F3C5A231944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2209800" y="1579848"/>
            <a:ext cx="7149136" cy="999308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sv-SE" dirty="0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42E2FE17-50B5-462E-BAAB-55133860AD69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487670" y="3467014"/>
            <a:ext cx="1371600" cy="407891"/>
          </a:xfrm>
        </p:spPr>
        <p:txBody>
          <a:bodyPr/>
          <a:lstStyle>
            <a:lvl1pPr algn="ctr">
              <a:buNone/>
              <a:defRPr/>
            </a:lvl1pPr>
          </a:lstStyle>
          <a:p>
            <a:pPr lvl="0"/>
            <a:r>
              <a:rPr lang="en-US" dirty="0"/>
              <a:t>Yellow</a:t>
            </a:r>
            <a:endParaRPr lang="sv-SE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EC79E9EE-DE1E-408B-99F0-314E62B34494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519426" y="5022438"/>
            <a:ext cx="1371600" cy="407891"/>
          </a:xfrm>
        </p:spPr>
        <p:txBody>
          <a:bodyPr/>
          <a:lstStyle>
            <a:lvl1pPr algn="ctr">
              <a:buNone/>
              <a:defRPr/>
            </a:lvl1pPr>
          </a:lstStyle>
          <a:p>
            <a:pPr lvl="0"/>
            <a:r>
              <a:rPr lang="en-US" dirty="0"/>
              <a:t>Blue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5447543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vsnitts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1476C-D3CB-4189-AE68-E930A2083D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4000" y="457200"/>
            <a:ext cx="10515600" cy="16020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  <a:endParaRPr lang="sv-S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E7F30A-51ED-4897-BAB2-F5A1CA2848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34000" y="2059200"/>
            <a:ext cx="10515600" cy="315288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B88B59-253E-4014-BA6A-0A66FFE7F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5F31C3F-299E-4C64-ABCD-363C653B41BA}" type="datetimeFigureOut">
              <a:rPr lang="sv-SE" smtClean="0"/>
              <a:t>2022-08-29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53D80F-92F3-409E-A68B-5FBC2B324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4D2E84-308F-4BA9-A53A-B6B970BCB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298AEA3-A0C8-4229-8ADF-074BA8110CC4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5072813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mphasis 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1476C-D3CB-4189-AE68-E930A2083D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4000" y="457200"/>
            <a:ext cx="10515600" cy="16020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  <a:endParaRPr lang="sv-S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E7F30A-51ED-4897-BAB2-F5A1CA2848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34000" y="2059200"/>
            <a:ext cx="10515600" cy="315288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B88B59-253E-4014-BA6A-0A66FFE7F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5F31C3F-299E-4C64-ABCD-363C653B41BA}" type="datetimeFigureOut">
              <a:rPr lang="sv-SE" smtClean="0"/>
              <a:t>2022-08-29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53D80F-92F3-409E-A68B-5FBC2B324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4D2E84-308F-4BA9-A53A-B6B970BCB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298AEA3-A0C8-4229-8ADF-074BA8110CC4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1797300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vå 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E4910E-A9B5-47F0-BF56-7F4FAE2AD9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sv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65BB77-E665-4CBE-8B2B-5F34B6C59B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34000" y="900000"/>
            <a:ext cx="4605789" cy="4351338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08592A-1519-4ADB-AF6A-5BEAEBD467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07429" y="900000"/>
            <a:ext cx="4605789" cy="4351338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B6C79E-DC1D-4C78-A920-F823848B28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5F31C3F-299E-4C64-ABCD-363C653B41BA}" type="datetimeFigureOut">
              <a:rPr lang="sv-SE" smtClean="0"/>
              <a:t>2022-08-29</a:t>
            </a:fld>
            <a:endParaRPr lang="sv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65C6DB-D9EF-48E3-B8A7-D95B95824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sv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CCA461-4CBD-47A4-A45F-76B57618EB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298AEA3-A0C8-4229-8ADF-074BA8110CC4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776420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ABDC5-5441-4F19-9F76-20DD9AA194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0000" y="90000"/>
            <a:ext cx="10515600" cy="59040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sv-S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B8EBBD-5551-4D2D-8C47-32017B7F45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34000" y="900000"/>
            <a:ext cx="4651509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9A3C99-51E6-4547-84E9-9182C2DCA5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34000" y="1723912"/>
            <a:ext cx="4651510" cy="3684588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9A0F83-F61A-4748-97F2-92B11695AC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007600" y="900000"/>
            <a:ext cx="4651509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4FECC3-5F0C-427D-88FF-9F5CB3C5B7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007600" y="1723912"/>
            <a:ext cx="4651509" cy="3684588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1DF1D60-3E6C-457F-A737-0E82A4D9BCC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5F31C3F-299E-4C64-ABCD-363C653B41BA}" type="datetimeFigureOut">
              <a:rPr lang="sv-SE" smtClean="0"/>
              <a:t>2022-08-29</a:t>
            </a:fld>
            <a:endParaRPr lang="sv-S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267690A-1A97-42A0-B4E3-7A72480B6F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sv-S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95BBE89-92E8-410F-A53D-4633284B8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298AEA3-A0C8-4229-8ADF-074BA8110CC4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2941973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1A27AF5-C2BB-462C-A2CD-1B970FD9D7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000" y="89634"/>
            <a:ext cx="10515600" cy="5914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v-SE"/>
              <a:t>Klicka här för att ändra mall för rubrikformat</a:t>
            </a:r>
            <a:endParaRPr lang="sv-S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F37A1D-4DF4-4198-9C88-B5AD951997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34000" y="900000"/>
            <a:ext cx="9325708" cy="52801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BC013E-7B87-4946-8FE1-3B68324032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31C3F-299E-4C64-ABCD-363C653B41BA}" type="datetimeFigureOut">
              <a:rPr lang="sv-SE" smtClean="0"/>
              <a:t>2022-08-29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D891CA-B298-401A-85EC-88E7C121F4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v-S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FC2792-DF96-40CE-A1D0-1B3222A459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98AEA3-A0C8-4229-8ADF-074BA8110CC4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8719763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1" r:id="rId3"/>
    <p:sldLayoutId id="2147483665" r:id="rId4"/>
    <p:sldLayoutId id="2147483660" r:id="rId5"/>
    <p:sldLayoutId id="2147483651" r:id="rId6"/>
    <p:sldLayoutId id="2147483662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64" r:id="rId13"/>
    <p:sldLayoutId id="2147483666" r:id="rId14"/>
    <p:sldLayoutId id="2147483657" r:id="rId15"/>
    <p:sldLayoutId id="2147483663" r:id="rId16"/>
    <p:sldLayoutId id="2147483667" r:id="rId17"/>
    <p:sldLayoutId id="2147483658" r:id="rId18"/>
    <p:sldLayoutId id="2147483659" r:id="rId19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300">
          <a:solidFill>
            <a:schemeClr val="bg1"/>
          </a:solidFill>
          <a:latin typeface="Barlow Semi Condensed" panose="00000506000000000000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2800" kern="1200">
          <a:solidFill>
            <a:schemeClr val="bg1"/>
          </a:solidFill>
          <a:latin typeface="Montserrat Light" panose="00000400000000000000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bg1"/>
          </a:solidFill>
          <a:latin typeface="Montserrat Light" panose="00000400000000000000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000" kern="1200">
          <a:solidFill>
            <a:schemeClr val="bg1"/>
          </a:solidFill>
          <a:latin typeface="Montserrat Light" panose="00000400000000000000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bg1"/>
          </a:solidFill>
          <a:latin typeface="Montserrat Light" panose="00000400000000000000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bg1"/>
          </a:solidFill>
          <a:latin typeface="Montserrat Light" panose="00000400000000000000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6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3dgep.com/forward-plus/#Forward" TargetMode="Externa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535B810-D1C9-4DE6-B498-7412E7408E50}"/>
              </a:ext>
            </a:extLst>
          </p:cNvPr>
          <p:cNvSpPr txBox="1">
            <a:spLocks/>
          </p:cNvSpPr>
          <p:nvPr/>
        </p:nvSpPr>
        <p:spPr>
          <a:xfrm>
            <a:off x="1107742" y="3365568"/>
            <a:ext cx="9976513" cy="6788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sv-SE" altLang="sv-SE" sz="2000" spc="300" dirty="0">
                <a:solidFill>
                  <a:schemeClr val="bg1"/>
                </a:solidFill>
                <a:effectLst>
                  <a:glow rad="12700">
                    <a:schemeClr val="tx1">
                      <a:lumMod val="95000"/>
                      <a:lumOff val="5000"/>
                    </a:schemeClr>
                  </a:glow>
                </a:effectLst>
                <a:latin typeface="Barlow Semi Condensed" panose="00000506000000000000" pitchFamily="2" charset="0"/>
              </a:rPr>
              <a:t>F13 – DEFERRED RENDERING</a:t>
            </a:r>
            <a:endParaRPr lang="en-SE" sz="2000" spc="300" dirty="0">
              <a:effectLst>
                <a:glow rad="25400">
                  <a:schemeClr val="tx1">
                    <a:lumMod val="95000"/>
                    <a:lumOff val="5000"/>
                  </a:schemeClr>
                </a:glow>
              </a:effectLst>
              <a:latin typeface="Barlow Semi Condensed" panose="00000506000000000000" pitchFamily="2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DB90860-40E3-477A-87E3-AA8F487894D1}"/>
              </a:ext>
            </a:extLst>
          </p:cNvPr>
          <p:cNvSpPr txBox="1">
            <a:spLocks/>
          </p:cNvSpPr>
          <p:nvPr/>
        </p:nvSpPr>
        <p:spPr>
          <a:xfrm>
            <a:off x="1107743" y="2625126"/>
            <a:ext cx="9976513" cy="80387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sv-SE" altLang="sv-SE" sz="4800" spc="600" dirty="0">
                <a:solidFill>
                  <a:schemeClr val="bg1"/>
                </a:solidFill>
                <a:effectLst>
                  <a:glow>
                    <a:schemeClr val="tx1">
                      <a:lumMod val="95000"/>
                      <a:lumOff val="5000"/>
                    </a:schemeClr>
                  </a:glow>
                </a:effectLst>
                <a:latin typeface="Barlow Semi Condensed" panose="00000506000000000000" pitchFamily="2" charset="0"/>
              </a:rPr>
              <a:t>TILLÄMPAD GRAFIKPROGRAMMERING</a:t>
            </a:r>
            <a:endParaRPr lang="en-SE" sz="4800" spc="600" dirty="0">
              <a:effectLst>
                <a:glow>
                  <a:schemeClr val="tx1">
                    <a:lumMod val="95000"/>
                    <a:lumOff val="5000"/>
                  </a:schemeClr>
                </a:glow>
              </a:effectLst>
              <a:latin typeface="Barlow Semi Condensed" panose="00000506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32435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9AB72B97-D1AD-9001-FE3B-880AFB2FD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DEFERRED RENDERING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51708103-B04F-91F6-BA4E-7888690863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En mer välanvänd metod är något som då kallas </a:t>
            </a:r>
            <a:r>
              <a:rPr lang="sv-SE" dirty="0" err="1"/>
              <a:t>Deferred</a:t>
            </a:r>
            <a:r>
              <a:rPr lang="sv-SE" dirty="0"/>
              <a:t> Rendering.</a:t>
            </a:r>
          </a:p>
          <a:p>
            <a:endParaRPr lang="sv-SE" dirty="0"/>
          </a:p>
          <a:p>
            <a:r>
              <a:rPr lang="sv-SE" dirty="0"/>
              <a:t>För att förstå varför måste vi fråga oss lite saker.</a:t>
            </a:r>
          </a:p>
          <a:p>
            <a:endParaRPr lang="sv-SE" dirty="0"/>
          </a:p>
          <a:p>
            <a:r>
              <a:rPr lang="sv-SE" dirty="0"/>
              <a:t>Hur fungerar ett ljus?</a:t>
            </a:r>
          </a:p>
          <a:p>
            <a:endParaRPr lang="sv-SE" dirty="0"/>
          </a:p>
          <a:p>
            <a:r>
              <a:rPr lang="sv-SE" dirty="0"/>
              <a:t>Vad behöver vi för att beräkna ljuset?</a:t>
            </a:r>
          </a:p>
          <a:p>
            <a:pPr lvl="1"/>
            <a:r>
              <a:rPr lang="sv-SE" dirty="0"/>
              <a:t>Data från Ljuset</a:t>
            </a:r>
          </a:p>
          <a:p>
            <a:pPr lvl="1"/>
            <a:r>
              <a:rPr lang="sv-SE" dirty="0"/>
              <a:t>Data från Objekt</a:t>
            </a:r>
          </a:p>
        </p:txBody>
      </p:sp>
    </p:spTree>
    <p:extLst>
      <p:ext uri="{BB962C8B-B14F-4D97-AF65-F5344CB8AC3E}">
        <p14:creationId xmlns:p14="http://schemas.microsoft.com/office/powerpoint/2010/main" val="325913909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BA8FDA04-47A3-BFFB-7003-2023D0D70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DEFERRED RENDERING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10F33226-8671-D559-171F-442523748D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 err="1"/>
              <a:t>Objektdatan</a:t>
            </a:r>
            <a:r>
              <a:rPr lang="sv-SE" dirty="0"/>
              <a:t> är samma för alla ljus</a:t>
            </a:r>
          </a:p>
          <a:p>
            <a:pPr lvl="1"/>
            <a:r>
              <a:rPr lang="sv-SE" dirty="0"/>
              <a:t>Vi har t.ex. samma Normal för alla ljusberäkningar på samma pixel.</a:t>
            </a:r>
          </a:p>
          <a:p>
            <a:endParaRPr lang="sv-SE" dirty="0"/>
          </a:p>
          <a:p>
            <a:r>
              <a:rPr lang="sv-SE" dirty="0"/>
              <a:t>Skillnaden på resultatet kommer från ljuset.</a:t>
            </a:r>
          </a:p>
          <a:p>
            <a:endParaRPr lang="sv-SE" dirty="0"/>
          </a:p>
          <a:p>
            <a:r>
              <a:rPr lang="sv-SE" dirty="0"/>
              <a:t>Om vi kunde samla all objektdata på ett ställe?</a:t>
            </a:r>
          </a:p>
          <a:p>
            <a:pPr lvl="1"/>
            <a:r>
              <a:rPr lang="sv-SE" dirty="0"/>
              <a:t>Så att vi inte behöver göra det per modell hela tiden.</a:t>
            </a:r>
          </a:p>
          <a:p>
            <a:pPr lvl="1"/>
            <a:endParaRPr lang="sv-SE" dirty="0"/>
          </a:p>
          <a:p>
            <a:r>
              <a:rPr lang="sv-SE" dirty="0"/>
              <a:t>Vi skjuter upp ljusberäkningarna.</a:t>
            </a:r>
          </a:p>
          <a:p>
            <a:pPr lvl="1"/>
            <a:r>
              <a:rPr lang="sv-SE" dirty="0" err="1"/>
              <a:t>Defer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98023616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E8EAD6CC-9E41-863A-BD34-10310CC84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DEFERRED RENDERING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931CEC30-9D1D-EF67-911B-2EFB702DC8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Då blir vår rendering två pass</a:t>
            </a:r>
          </a:p>
          <a:p>
            <a:pPr lvl="1"/>
            <a:r>
              <a:rPr lang="sv-SE" dirty="0"/>
              <a:t>Ett som samlar in scendata och lägger det nånstans.</a:t>
            </a:r>
          </a:p>
          <a:p>
            <a:pPr lvl="1"/>
            <a:r>
              <a:rPr lang="sv-SE" dirty="0"/>
              <a:t>Ett som renderar våra ljus med hjälp av </a:t>
            </a:r>
            <a:r>
              <a:rPr lang="sv-SE" dirty="0" err="1"/>
              <a:t>scendatan</a:t>
            </a:r>
            <a:r>
              <a:rPr lang="sv-SE" dirty="0"/>
              <a:t>.</a:t>
            </a:r>
          </a:p>
          <a:p>
            <a:pPr lvl="1"/>
            <a:endParaRPr lang="sv-SE" dirty="0"/>
          </a:p>
          <a:p>
            <a:r>
              <a:rPr lang="sv-SE" dirty="0"/>
              <a:t>Detta innebär att vi löser problemet med antal ljus.</a:t>
            </a:r>
          </a:p>
          <a:p>
            <a:pPr lvl="1"/>
            <a:r>
              <a:rPr lang="sv-SE" dirty="0"/>
              <a:t>Vi kan </a:t>
            </a:r>
            <a:r>
              <a:rPr lang="sv-SE" dirty="0" err="1"/>
              <a:t>ljussätta</a:t>
            </a:r>
            <a:r>
              <a:rPr lang="sv-SE" dirty="0"/>
              <a:t> som vi vill (</a:t>
            </a:r>
            <a:r>
              <a:rPr lang="sv-SE" dirty="0" err="1"/>
              <a:t>within</a:t>
            </a:r>
            <a:r>
              <a:rPr lang="sv-SE" dirty="0"/>
              <a:t> </a:t>
            </a:r>
            <a:r>
              <a:rPr lang="sv-SE" dirty="0" err="1"/>
              <a:t>reason</a:t>
            </a:r>
            <a:r>
              <a:rPr lang="sv-SE" dirty="0"/>
              <a:t>).</a:t>
            </a:r>
          </a:p>
          <a:p>
            <a:pPr lvl="1"/>
            <a:endParaRPr lang="sv-SE" dirty="0"/>
          </a:p>
          <a:p>
            <a:r>
              <a:rPr lang="sv-SE" dirty="0"/>
              <a:t>Ljusen blir inte beroende på antalet objekt</a:t>
            </a:r>
          </a:p>
          <a:p>
            <a:pPr lvl="1"/>
            <a:r>
              <a:rPr lang="sv-SE" dirty="0"/>
              <a:t>Istället för </a:t>
            </a:r>
            <a:r>
              <a:rPr lang="sv-SE" dirty="0" err="1"/>
              <a:t>numModels</a:t>
            </a:r>
            <a:r>
              <a:rPr lang="sv-SE" dirty="0"/>
              <a:t> * </a:t>
            </a:r>
            <a:r>
              <a:rPr lang="sv-SE" dirty="0" err="1"/>
              <a:t>numLights</a:t>
            </a:r>
            <a:endParaRPr lang="sv-SE" dirty="0"/>
          </a:p>
          <a:p>
            <a:pPr lvl="1"/>
            <a:r>
              <a:rPr lang="sv-SE" dirty="0"/>
              <a:t>Får vi </a:t>
            </a:r>
            <a:r>
              <a:rPr lang="sv-SE" dirty="0" err="1"/>
              <a:t>numModels</a:t>
            </a:r>
            <a:r>
              <a:rPr lang="sv-SE" dirty="0"/>
              <a:t> + </a:t>
            </a:r>
            <a:r>
              <a:rPr lang="sv-SE" dirty="0" err="1"/>
              <a:t>numLights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5206338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0E4EEA-47A4-78A9-05C5-B1AD8537B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DEFERRED RENDERING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E6E72E-A034-B067-329C-8193DD5008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sv-SE" dirty="0"/>
              <a:t>Viktigt är dock att veta att </a:t>
            </a:r>
            <a:r>
              <a:rPr lang="sv-SE" dirty="0" err="1"/>
              <a:t>Deferred</a:t>
            </a:r>
            <a:r>
              <a:rPr lang="sv-SE" dirty="0"/>
              <a:t> Rendering inte kan hantera </a:t>
            </a:r>
            <a:r>
              <a:rPr lang="sv-SE" dirty="0" err="1"/>
              <a:t>translucency</a:t>
            </a:r>
            <a:endParaRPr lang="sv-SE" dirty="0"/>
          </a:p>
          <a:p>
            <a:pPr lvl="1"/>
            <a:r>
              <a:rPr lang="sv-SE" dirty="0"/>
              <a:t>Alltså genomskinlighet</a:t>
            </a:r>
          </a:p>
          <a:p>
            <a:pPr lvl="1"/>
            <a:endParaRPr lang="sv-SE" dirty="0"/>
          </a:p>
          <a:p>
            <a:r>
              <a:rPr lang="sv-SE" dirty="0" err="1"/>
              <a:t>Alpha</a:t>
            </a:r>
            <a:r>
              <a:rPr lang="sv-SE" dirty="0"/>
              <a:t> 0 &lt; a &lt; 1 resulterar i en blandning mellan två pixlar</a:t>
            </a:r>
          </a:p>
          <a:p>
            <a:endParaRPr lang="sv-SE" dirty="0"/>
          </a:p>
          <a:p>
            <a:r>
              <a:rPr lang="sv-SE" dirty="0" err="1"/>
              <a:t>Deferred</a:t>
            </a:r>
            <a:r>
              <a:rPr lang="sv-SE" dirty="0"/>
              <a:t> kan endast hantera Bit-Mask </a:t>
            </a:r>
            <a:r>
              <a:rPr lang="sv-SE" dirty="0" err="1"/>
              <a:t>Alpha</a:t>
            </a:r>
            <a:endParaRPr lang="sv-SE" dirty="0"/>
          </a:p>
          <a:p>
            <a:pPr lvl="1"/>
            <a:r>
              <a:rPr lang="sv-SE" dirty="0"/>
              <a:t>Alltså </a:t>
            </a:r>
            <a:r>
              <a:rPr lang="sv-SE" dirty="0" err="1"/>
              <a:t>Alpha</a:t>
            </a:r>
            <a:r>
              <a:rPr lang="sv-SE" dirty="0"/>
              <a:t> som är 0 eller 1. Av eller På</a:t>
            </a:r>
          </a:p>
          <a:p>
            <a:pPr lvl="1"/>
            <a:r>
              <a:rPr lang="sv-SE" dirty="0"/>
              <a:t>Hela ena eller andra pixeln</a:t>
            </a:r>
          </a:p>
          <a:p>
            <a:pPr lvl="1"/>
            <a:endParaRPr lang="sv-SE" dirty="0"/>
          </a:p>
          <a:p>
            <a:r>
              <a:rPr lang="sv-SE" dirty="0"/>
              <a:t>Vi kollar mer på varför lite senare</a:t>
            </a:r>
          </a:p>
          <a:p>
            <a:pPr lvl="1"/>
            <a:endParaRPr lang="sv-SE" dirty="0"/>
          </a:p>
          <a:p>
            <a:endParaRPr lang="sv-SE" dirty="0"/>
          </a:p>
          <a:p>
            <a:pPr lvl="1"/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49218676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B19C68E2-2222-C66A-7CE3-9CDFC0A13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GRAFIKMOTORN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D47E0C6C-A667-88F5-920E-E94843DBFA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Vad behöver vi då göra för att få </a:t>
            </a:r>
            <a:r>
              <a:rPr lang="sv-SE" dirty="0" err="1"/>
              <a:t>Deferred</a:t>
            </a:r>
            <a:r>
              <a:rPr lang="sv-SE" dirty="0"/>
              <a:t>?</a:t>
            </a:r>
          </a:p>
          <a:p>
            <a:pPr lvl="1"/>
            <a:r>
              <a:rPr lang="sv-SE" dirty="0"/>
              <a:t>Vi ska _inte_ ta bort vår existerande Forward </a:t>
            </a:r>
            <a:r>
              <a:rPr lang="sv-SE" dirty="0" err="1"/>
              <a:t>Renderer</a:t>
            </a:r>
            <a:endParaRPr lang="sv-SE" dirty="0"/>
          </a:p>
          <a:p>
            <a:pPr lvl="2"/>
            <a:r>
              <a:rPr lang="sv-SE" dirty="0"/>
              <a:t>Den behövs för </a:t>
            </a:r>
            <a:r>
              <a:rPr lang="sv-SE" dirty="0" err="1"/>
              <a:t>translucency</a:t>
            </a:r>
            <a:r>
              <a:rPr lang="sv-SE" dirty="0"/>
              <a:t>. Alltså genomskinliga saker</a:t>
            </a:r>
          </a:p>
          <a:p>
            <a:pPr lvl="1"/>
            <a:endParaRPr lang="sv-SE" dirty="0"/>
          </a:p>
          <a:p>
            <a:r>
              <a:rPr lang="sv-SE" dirty="0"/>
              <a:t>Vi lägger till en ny </a:t>
            </a:r>
            <a:r>
              <a:rPr lang="sv-SE" dirty="0" err="1"/>
              <a:t>Renderare</a:t>
            </a:r>
            <a:endParaRPr lang="sv-SE" dirty="0"/>
          </a:p>
          <a:p>
            <a:pPr lvl="1"/>
            <a:r>
              <a:rPr lang="sv-SE" dirty="0"/>
              <a:t>Ungefär samma interface som Forward</a:t>
            </a:r>
          </a:p>
          <a:p>
            <a:pPr lvl="1"/>
            <a:r>
              <a:rPr lang="sv-SE" dirty="0"/>
              <a:t>Vi har dock ett extra pass</a:t>
            </a:r>
          </a:p>
          <a:p>
            <a:pPr lvl="1"/>
            <a:endParaRPr lang="sv-SE" dirty="0"/>
          </a:p>
          <a:p>
            <a:r>
              <a:rPr lang="sv-SE" dirty="0"/>
              <a:t>I huvudsak kommer den att</a:t>
            </a:r>
          </a:p>
          <a:p>
            <a:pPr lvl="1"/>
            <a:r>
              <a:rPr lang="sv-SE" dirty="0"/>
              <a:t>Köra ett scendatapass – Vi samlar all scendata som behövs</a:t>
            </a:r>
          </a:p>
          <a:p>
            <a:pPr lvl="1"/>
            <a:r>
              <a:rPr lang="sv-SE" dirty="0"/>
              <a:t>Rendera och </a:t>
            </a:r>
            <a:r>
              <a:rPr lang="sv-SE" dirty="0" err="1"/>
              <a:t>ljussätta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40364970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EDEDF919-8AC7-CD1F-FB00-C330EBF1E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SCENDATA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74895AC4-9210-2CEB-4418-32D5306959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Vad, exakt, är det som vi behöver samla in från scenen?</a:t>
            </a:r>
          </a:p>
          <a:p>
            <a:pPr lvl="1"/>
            <a:r>
              <a:rPr lang="sv-SE" dirty="0"/>
              <a:t>Åter igen vad behöver vi veta för att </a:t>
            </a:r>
            <a:r>
              <a:rPr lang="sv-SE" dirty="0" err="1"/>
              <a:t>ljussätta</a:t>
            </a:r>
            <a:r>
              <a:rPr lang="sv-SE" dirty="0"/>
              <a:t>?</a:t>
            </a:r>
          </a:p>
          <a:p>
            <a:pPr lvl="1"/>
            <a:endParaRPr lang="sv-SE" dirty="0"/>
          </a:p>
          <a:p>
            <a:r>
              <a:rPr lang="sv-SE" dirty="0"/>
              <a:t>Position</a:t>
            </a:r>
          </a:p>
          <a:p>
            <a:r>
              <a:rPr lang="sv-SE" dirty="0"/>
              <a:t>Normaler</a:t>
            </a:r>
          </a:p>
          <a:p>
            <a:r>
              <a:rPr lang="sv-SE" dirty="0" err="1"/>
              <a:t>Albedo</a:t>
            </a:r>
            <a:endParaRPr lang="sv-SE" dirty="0"/>
          </a:p>
          <a:p>
            <a:r>
              <a:rPr lang="sv-SE" dirty="0" err="1"/>
              <a:t>Ytmaterial</a:t>
            </a:r>
            <a:r>
              <a:rPr lang="sv-SE" dirty="0"/>
              <a:t> (</a:t>
            </a:r>
            <a:r>
              <a:rPr lang="sv-SE" dirty="0" err="1"/>
              <a:t>Roughness</a:t>
            </a:r>
            <a:r>
              <a:rPr lang="sv-SE" dirty="0"/>
              <a:t> / </a:t>
            </a:r>
            <a:r>
              <a:rPr lang="sv-SE" dirty="0" err="1"/>
              <a:t>Metalness</a:t>
            </a:r>
            <a:r>
              <a:rPr lang="sv-SE" dirty="0"/>
              <a:t>)</a:t>
            </a:r>
          </a:p>
          <a:p>
            <a:r>
              <a:rPr lang="sv-SE" dirty="0"/>
              <a:t>Ambient </a:t>
            </a:r>
            <a:r>
              <a:rPr lang="sv-SE" dirty="0" err="1"/>
              <a:t>Occlusion</a:t>
            </a:r>
            <a:endParaRPr lang="sv-SE" dirty="0"/>
          </a:p>
          <a:p>
            <a:r>
              <a:rPr lang="sv-SE" dirty="0" err="1"/>
              <a:t>Emissive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4545295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35B0D7D9-E8E9-845F-8D74-1C5039594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SCENDATA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B8107DD4-69CD-EB07-B6D5-F61C4FF617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Mycket av detta kommer från texturer.</a:t>
            </a:r>
          </a:p>
          <a:p>
            <a:pPr lvl="1"/>
            <a:r>
              <a:rPr lang="sv-SE" dirty="0"/>
              <a:t>Så hur samlar vi då in </a:t>
            </a:r>
            <a:r>
              <a:rPr lang="sv-SE" dirty="0" err="1"/>
              <a:t>datan</a:t>
            </a:r>
            <a:r>
              <a:rPr lang="sv-SE" dirty="0"/>
              <a:t>?</a:t>
            </a:r>
          </a:p>
          <a:p>
            <a:pPr lvl="1"/>
            <a:endParaRPr lang="sv-SE" dirty="0"/>
          </a:p>
          <a:p>
            <a:r>
              <a:rPr lang="sv-SE" dirty="0"/>
              <a:t>Kanske kommer ihåg att en textur bara är en Vector4&lt;float&gt; </a:t>
            </a:r>
            <a:r>
              <a:rPr lang="sv-SE" dirty="0" err="1"/>
              <a:t>array</a:t>
            </a:r>
            <a:r>
              <a:rPr lang="sv-SE" dirty="0"/>
              <a:t>?</a:t>
            </a:r>
          </a:p>
          <a:p>
            <a:pPr lvl="1"/>
            <a:r>
              <a:rPr lang="sv-SE" dirty="0"/>
              <a:t>RGBA</a:t>
            </a:r>
          </a:p>
          <a:p>
            <a:pPr lvl="1"/>
            <a:endParaRPr lang="sv-SE" dirty="0"/>
          </a:p>
          <a:p>
            <a:r>
              <a:rPr lang="sv-SE" dirty="0"/>
              <a:t>Vi behöver bara veta </a:t>
            </a:r>
            <a:r>
              <a:rPr lang="sv-SE" dirty="0" err="1"/>
              <a:t>texturdatan</a:t>
            </a:r>
            <a:r>
              <a:rPr lang="sv-SE" dirty="0"/>
              <a:t> för de pixlar som vi ser</a:t>
            </a:r>
          </a:p>
          <a:p>
            <a:pPr lvl="1"/>
            <a:r>
              <a:rPr lang="sv-SE" dirty="0"/>
              <a:t>Bryr ju oss inte om det vi inte kan se! :)</a:t>
            </a:r>
          </a:p>
        </p:txBody>
      </p:sp>
    </p:spTree>
    <p:extLst>
      <p:ext uri="{BB962C8B-B14F-4D97-AF65-F5344CB8AC3E}">
        <p14:creationId xmlns:p14="http://schemas.microsoft.com/office/powerpoint/2010/main" val="250523375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AA4BD68B-122C-D46F-A7F4-075201165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SCENDATA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44064DFF-A87E-6316-F3D1-86B5767BA8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Samlingen av all denna data kallas ofta för </a:t>
            </a:r>
            <a:r>
              <a:rPr lang="sv-SE" dirty="0" err="1"/>
              <a:t>GraphicsBuffer</a:t>
            </a:r>
            <a:r>
              <a:rPr lang="sv-SE" dirty="0"/>
              <a:t> eller </a:t>
            </a:r>
            <a:r>
              <a:rPr lang="sv-SE" dirty="0" err="1"/>
              <a:t>SceneBuffer</a:t>
            </a:r>
            <a:endParaRPr lang="sv-SE" dirty="0"/>
          </a:p>
          <a:p>
            <a:pPr lvl="1"/>
            <a:r>
              <a:rPr lang="sv-SE" dirty="0"/>
              <a:t>Vi använder den första, förkortat till GBuffer</a:t>
            </a:r>
          </a:p>
          <a:p>
            <a:pPr lvl="1"/>
            <a:endParaRPr lang="sv-SE" dirty="0"/>
          </a:p>
          <a:p>
            <a:r>
              <a:rPr lang="sv-SE" dirty="0"/>
              <a:t>GBuffern är texturdata från flera texturer</a:t>
            </a:r>
          </a:p>
          <a:p>
            <a:pPr lvl="1"/>
            <a:r>
              <a:rPr lang="sv-SE" dirty="0"/>
              <a:t>Vi har flera olika datakanaler att hålla reda på</a:t>
            </a:r>
          </a:p>
          <a:p>
            <a:pPr lvl="1"/>
            <a:r>
              <a:rPr lang="sv-SE" dirty="0"/>
              <a:t>Rent tekniskt är det en </a:t>
            </a:r>
            <a:r>
              <a:rPr lang="sv-SE" dirty="0" err="1"/>
              <a:t>texturarray</a:t>
            </a:r>
            <a:endParaRPr lang="sv-SE" dirty="0"/>
          </a:p>
          <a:p>
            <a:pPr lvl="1"/>
            <a:r>
              <a:rPr lang="sv-SE" dirty="0"/>
              <a:t>Alla texturerna i GBuffern är lika stora som fönstret</a:t>
            </a:r>
          </a:p>
          <a:p>
            <a:pPr marL="457200" lvl="1" indent="0">
              <a:buNone/>
            </a:pPr>
            <a:endParaRPr lang="sv-SE" dirty="0"/>
          </a:p>
          <a:p>
            <a:r>
              <a:rPr lang="sv-SE" dirty="0"/>
              <a:t>Hur ni löser detta är upp till er</a:t>
            </a:r>
          </a:p>
          <a:p>
            <a:pPr lvl="1"/>
            <a:r>
              <a:rPr lang="sv-SE" dirty="0"/>
              <a:t>Men jag </a:t>
            </a:r>
            <a:r>
              <a:rPr lang="sv-SE" i="1" u="sng" dirty="0"/>
              <a:t>rekommenderar</a:t>
            </a:r>
            <a:r>
              <a:rPr lang="sv-SE" dirty="0"/>
              <a:t> att det är ett eget objekt</a:t>
            </a:r>
          </a:p>
          <a:p>
            <a:pPr lvl="1"/>
            <a:r>
              <a:rPr lang="sv-SE" dirty="0"/>
              <a:t>T.ex. </a:t>
            </a:r>
            <a:r>
              <a:rPr lang="sv-SE" dirty="0" err="1">
                <a:solidFill>
                  <a:srgbClr val="4893C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class</a:t>
            </a:r>
            <a:r>
              <a:rPr lang="sv-SE" dirty="0"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sv-SE" dirty="0">
                <a:solidFill>
                  <a:srgbClr val="FFC907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GBuffer</a:t>
            </a:r>
          </a:p>
        </p:txBody>
      </p:sp>
    </p:spTree>
    <p:extLst>
      <p:ext uri="{BB962C8B-B14F-4D97-AF65-F5344CB8AC3E}">
        <p14:creationId xmlns:p14="http://schemas.microsoft.com/office/powerpoint/2010/main" val="378532919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AA4BD68B-122C-D46F-A7F4-075201165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GBUFFER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44064DFF-A87E-6316-F3D1-86B5767BA8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Exempelkod</a:t>
            </a:r>
          </a:p>
          <a:p>
            <a:pPr lvl="1"/>
            <a:r>
              <a:rPr lang="sv-SE" dirty="0"/>
              <a:t>Min lever som en </a:t>
            </a:r>
            <a:r>
              <a:rPr lang="sv-SE" dirty="0" err="1">
                <a:solidFill>
                  <a:srgbClr val="4893C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class</a:t>
            </a:r>
            <a:endParaRPr lang="sv-SE" dirty="0">
              <a:solidFill>
                <a:srgbClr val="4893CE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lvl="1"/>
            <a:r>
              <a:rPr lang="sv-SE" dirty="0"/>
              <a:t>Skapas via  </a:t>
            </a:r>
            <a:r>
              <a:rPr lang="sv-SE" dirty="0" err="1">
                <a:solidFill>
                  <a:srgbClr val="FF771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TextureAssetHandlern</a:t>
            </a:r>
            <a:endParaRPr lang="sv-SE" dirty="0">
              <a:solidFill>
                <a:srgbClr val="FF7710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lvl="2"/>
            <a:r>
              <a:rPr lang="sv-SE" dirty="0"/>
              <a:t>Det är ju texturdata!</a:t>
            </a:r>
          </a:p>
          <a:p>
            <a:pPr lvl="2"/>
            <a:r>
              <a:rPr lang="sv-SE" dirty="0"/>
              <a:t>Tittar på hur lite senare</a:t>
            </a:r>
          </a:p>
          <a:p>
            <a:pPr lvl="2"/>
            <a:endParaRPr lang="sv-SE" dirty="0"/>
          </a:p>
          <a:p>
            <a:r>
              <a:rPr lang="sv-SE" dirty="0"/>
              <a:t>Våra existerande texturer har två viktiga delar</a:t>
            </a:r>
          </a:p>
          <a:p>
            <a:pPr lvl="1"/>
            <a:r>
              <a:rPr lang="sv-SE" dirty="0">
                <a:solidFill>
                  <a:srgbClr val="FFC907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ID3D11ShaderResourceView</a:t>
            </a:r>
          </a:p>
          <a:p>
            <a:pPr lvl="2"/>
            <a:r>
              <a:rPr lang="sv-SE" dirty="0"/>
              <a:t>Vi kan läsa från dem i en </a:t>
            </a:r>
            <a:r>
              <a:rPr lang="sv-SE" dirty="0" err="1"/>
              <a:t>shader</a:t>
            </a:r>
            <a:endParaRPr lang="sv-SE" dirty="0"/>
          </a:p>
          <a:p>
            <a:pPr lvl="1"/>
            <a:r>
              <a:rPr lang="sv-SE" dirty="0">
                <a:solidFill>
                  <a:srgbClr val="FFC907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ID3D11RenderTargetView</a:t>
            </a:r>
          </a:p>
          <a:p>
            <a:pPr lvl="2"/>
            <a:r>
              <a:rPr lang="sv-SE" dirty="0"/>
              <a:t>Vi kan skriva till dem i en </a:t>
            </a:r>
            <a:r>
              <a:rPr lang="sv-SE" dirty="0" err="1"/>
              <a:t>shader</a:t>
            </a:r>
            <a:endParaRPr lang="sv-SE" dirty="0"/>
          </a:p>
          <a:p>
            <a:pPr lvl="1"/>
            <a:endParaRPr lang="sv-SE" dirty="0"/>
          </a:p>
          <a:p>
            <a:pPr lvl="1"/>
            <a:r>
              <a:rPr lang="sv-SE" dirty="0"/>
              <a:t>Dessa existerar </a:t>
            </a:r>
            <a:r>
              <a:rPr lang="sv-SE" i="1" u="sng" dirty="0"/>
              <a:t>per textur</a:t>
            </a:r>
            <a:endParaRPr lang="sv-SE" u="sng" dirty="0"/>
          </a:p>
        </p:txBody>
      </p:sp>
      <p:pic>
        <p:nvPicPr>
          <p:cNvPr id="5" name="Bildobjekt 4">
            <a:extLst>
              <a:ext uri="{FF2B5EF4-FFF2-40B4-BE49-F238E27FC236}">
                <a16:creationId xmlns:a16="http://schemas.microsoft.com/office/drawing/2014/main" id="{BB43900A-C450-0A09-5CC3-C0F870D747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188"/>
          <a:stretch/>
        </p:blipFill>
        <p:spPr>
          <a:xfrm>
            <a:off x="7738174" y="2052542"/>
            <a:ext cx="4096322" cy="605577"/>
          </a:xfrm>
          <a:prstGeom prst="rect">
            <a:avLst/>
          </a:prstGeom>
        </p:spPr>
      </p:pic>
      <p:pic>
        <p:nvPicPr>
          <p:cNvPr id="7" name="Bildobjekt 6">
            <a:extLst>
              <a:ext uri="{FF2B5EF4-FFF2-40B4-BE49-F238E27FC236}">
                <a16:creationId xmlns:a16="http://schemas.microsoft.com/office/drawing/2014/main" id="{546C6FE6-0416-DB6E-0850-EE796C3D4D5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04"/>
          <a:stretch/>
        </p:blipFill>
        <p:spPr>
          <a:xfrm>
            <a:off x="8590327" y="900000"/>
            <a:ext cx="3244169" cy="933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6542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0DF2E-88F6-065B-557F-FECA69055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GBUFFER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2B0940-DB2D-DD54-FC8D-BEB79E87F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4000" y="900000"/>
            <a:ext cx="8331160" cy="5280148"/>
          </a:xfrm>
        </p:spPr>
        <p:txBody>
          <a:bodyPr/>
          <a:lstStyle/>
          <a:p>
            <a:r>
              <a:rPr lang="sv-SE" dirty="0"/>
              <a:t>Exempelkod</a:t>
            </a:r>
          </a:p>
          <a:p>
            <a:endParaRPr lang="sv-SE" dirty="0"/>
          </a:p>
          <a:p>
            <a:r>
              <a:rPr lang="sv-SE" dirty="0"/>
              <a:t>Eftersom </a:t>
            </a:r>
            <a:r>
              <a:rPr lang="sv-SE" dirty="0">
                <a:solidFill>
                  <a:srgbClr val="FFC907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GBuffern</a:t>
            </a:r>
            <a:r>
              <a:rPr lang="sv-SE" dirty="0"/>
              <a:t> är en </a:t>
            </a:r>
            <a:r>
              <a:rPr lang="sv-SE" dirty="0" err="1"/>
              <a:t>texturarray</a:t>
            </a:r>
            <a:r>
              <a:rPr lang="sv-SE" dirty="0"/>
              <a:t>…</a:t>
            </a:r>
          </a:p>
          <a:p>
            <a:pPr lvl="1"/>
            <a:r>
              <a:rPr lang="sv-SE" dirty="0"/>
              <a:t>…finns det </a:t>
            </a:r>
            <a:r>
              <a:rPr lang="sv-SE" dirty="0" err="1"/>
              <a:t>arrayer</a:t>
            </a:r>
            <a:r>
              <a:rPr lang="sv-SE" dirty="0"/>
              <a:t> av RTV och SRVs.</a:t>
            </a:r>
          </a:p>
          <a:p>
            <a:pPr lvl="1"/>
            <a:r>
              <a:rPr lang="sv-SE" dirty="0"/>
              <a:t>De existerar ju per textur</a:t>
            </a:r>
          </a:p>
          <a:p>
            <a:pPr lvl="1"/>
            <a:endParaRPr lang="sv-SE" dirty="0"/>
          </a:p>
          <a:p>
            <a:r>
              <a:rPr lang="sv-SE" dirty="0"/>
              <a:t>Lägg också märke till </a:t>
            </a:r>
            <a:r>
              <a:rPr lang="sv-SE" dirty="0" err="1">
                <a:solidFill>
                  <a:srgbClr val="FFC907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GBufferTexture</a:t>
            </a:r>
            <a:r>
              <a:rPr lang="sv-SE" dirty="0">
                <a:solidFill>
                  <a:schemeClr val="bg1">
                    <a:lumMod val="7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::</a:t>
            </a:r>
            <a:r>
              <a:rPr lang="sv-SE" dirty="0">
                <a:solidFill>
                  <a:srgbClr val="B363BD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GB_COUNT</a:t>
            </a:r>
          </a:p>
          <a:p>
            <a:endParaRPr lang="sv-SE" dirty="0"/>
          </a:p>
          <a:p>
            <a:r>
              <a:rPr lang="sv-SE" dirty="0"/>
              <a:t>Detta har ni sett innan i kursen</a:t>
            </a:r>
          </a:p>
          <a:p>
            <a:pPr lvl="1"/>
            <a:r>
              <a:rPr lang="sv-SE" dirty="0"/>
              <a:t>Bara här som en påminnelse!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549CAE8-6353-7BC4-4894-15BD0CD55E4B}"/>
              </a:ext>
            </a:extLst>
          </p:cNvPr>
          <p:cNvGrpSpPr/>
          <p:nvPr/>
        </p:nvGrpSpPr>
        <p:grpSpPr>
          <a:xfrm>
            <a:off x="8565160" y="1061707"/>
            <a:ext cx="3392840" cy="4734586"/>
            <a:chOff x="8565160" y="1061707"/>
            <a:chExt cx="3392840" cy="4734586"/>
          </a:xfrm>
        </p:grpSpPr>
        <p:pic>
          <p:nvPicPr>
            <p:cNvPr id="4" name="Bildobjekt 4">
              <a:extLst>
                <a:ext uri="{FF2B5EF4-FFF2-40B4-BE49-F238E27FC236}">
                  <a16:creationId xmlns:a16="http://schemas.microsoft.com/office/drawing/2014/main" id="{FFDEEFB2-1F70-B8AD-4B90-600EBBB5DA9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793"/>
            <a:stretch/>
          </p:blipFill>
          <p:spPr>
            <a:xfrm>
              <a:off x="8565160" y="1061707"/>
              <a:ext cx="3392840" cy="4734586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3FC6287-C081-749E-1708-0EC7F0DFE048}"/>
                </a:ext>
              </a:extLst>
            </p:cNvPr>
            <p:cNvSpPr/>
            <p:nvPr/>
          </p:nvSpPr>
          <p:spPr>
            <a:xfrm>
              <a:off x="8565160" y="1686296"/>
              <a:ext cx="3392840" cy="2179122"/>
            </a:xfrm>
            <a:prstGeom prst="rect">
              <a:avLst/>
            </a:prstGeom>
            <a:solidFill>
              <a:schemeClr val="bg2">
                <a:lumMod val="10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dirty="0"/>
            </a:p>
          </p:txBody>
        </p:sp>
      </p:grpSp>
    </p:spTree>
    <p:extLst>
      <p:ext uri="{BB962C8B-B14F-4D97-AF65-F5344CB8AC3E}">
        <p14:creationId xmlns:p14="http://schemas.microsoft.com/office/powerpoint/2010/main" val="37633085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F938A-8B58-4BA3-AEB1-7E8EB5881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101CC1-A30F-4425-9FAC-A6A8BE16D0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Nu har ni haft sommarlov!</a:t>
            </a:r>
          </a:p>
          <a:p>
            <a:pPr lvl="1"/>
            <a:r>
              <a:rPr lang="sv-SE" dirty="0"/>
              <a:t>Men visst är det trevligt att vara tillbaka!</a:t>
            </a:r>
          </a:p>
          <a:p>
            <a:pPr lvl="1"/>
            <a:endParaRPr lang="sv-SE" dirty="0"/>
          </a:p>
          <a:p>
            <a:r>
              <a:rPr lang="sv-SE" dirty="0"/>
              <a:t>Kommer ni ihåg mycket? :)</a:t>
            </a:r>
          </a:p>
          <a:p>
            <a:endParaRPr lang="sv-SE" dirty="0"/>
          </a:p>
          <a:p>
            <a:r>
              <a:rPr lang="sv-SE" dirty="0"/>
              <a:t>Vad har vi egentligen gått igenom?</a:t>
            </a:r>
          </a:p>
          <a:p>
            <a:pPr lvl="1"/>
            <a:r>
              <a:rPr lang="sv-SE" dirty="0"/>
              <a:t>Några tankar kring det?</a:t>
            </a:r>
          </a:p>
          <a:p>
            <a:pPr lvl="1"/>
            <a:endParaRPr lang="sv-SE" dirty="0"/>
          </a:p>
          <a:p>
            <a:r>
              <a:rPr lang="sv-SE" dirty="0"/>
              <a:t>Det är ju ändå en hel del vi pratat om…</a:t>
            </a:r>
          </a:p>
        </p:txBody>
      </p:sp>
    </p:spTree>
    <p:extLst>
      <p:ext uri="{BB962C8B-B14F-4D97-AF65-F5344CB8AC3E}">
        <p14:creationId xmlns:p14="http://schemas.microsoft.com/office/powerpoint/2010/main" val="22640526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5C501E8B-0E19-2514-8966-00AF606EA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GBUFFER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0A27EAA3-7A21-06C0-0309-5DA6D09AE0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4000" y="900000"/>
            <a:ext cx="8331160" cy="5280148"/>
          </a:xfrm>
        </p:spPr>
        <p:txBody>
          <a:bodyPr/>
          <a:lstStyle/>
          <a:p>
            <a:r>
              <a:rPr lang="sv-SE" dirty="0" err="1">
                <a:solidFill>
                  <a:srgbClr val="FFC907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GBufferTexture</a:t>
            </a:r>
            <a:r>
              <a:rPr lang="sv-SE" dirty="0"/>
              <a:t> är en </a:t>
            </a:r>
            <a:r>
              <a:rPr lang="sv-SE" dirty="0" err="1"/>
              <a:t>otypad</a:t>
            </a:r>
            <a:r>
              <a:rPr lang="sv-SE" dirty="0"/>
              <a:t> </a:t>
            </a:r>
            <a:r>
              <a:rPr lang="sv-SE" dirty="0" err="1"/>
              <a:t>enum</a:t>
            </a:r>
            <a:endParaRPr lang="sv-SE" dirty="0"/>
          </a:p>
          <a:p>
            <a:endParaRPr lang="sv-SE" dirty="0"/>
          </a:p>
          <a:p>
            <a:r>
              <a:rPr lang="sv-SE" dirty="0"/>
              <a:t>Låter oss enkelt räkna antalet poster i den</a:t>
            </a:r>
          </a:p>
          <a:p>
            <a:pPr lvl="1"/>
            <a:r>
              <a:rPr lang="sv-SE" dirty="0"/>
              <a:t>Om </a:t>
            </a:r>
            <a:r>
              <a:rPr lang="sv-SE" dirty="0">
                <a:solidFill>
                  <a:srgbClr val="B363BD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GB_COUNT</a:t>
            </a:r>
            <a:r>
              <a:rPr lang="sv-SE" dirty="0"/>
              <a:t> är sist är den alltid Maxvärdet</a:t>
            </a:r>
          </a:p>
          <a:p>
            <a:pPr lvl="1"/>
            <a:endParaRPr lang="sv-SE" dirty="0"/>
          </a:p>
          <a:p>
            <a:r>
              <a:rPr lang="sv-SE" dirty="0"/>
              <a:t>Behöver då inte dimensionera om </a:t>
            </a:r>
            <a:r>
              <a:rPr lang="sv-SE" dirty="0" err="1"/>
              <a:t>arrayerna</a:t>
            </a:r>
            <a:r>
              <a:rPr lang="sv-SE" dirty="0"/>
              <a:t> om vi lägger till kanaler</a:t>
            </a:r>
          </a:p>
          <a:p>
            <a:endParaRPr lang="sv-SE" dirty="0"/>
          </a:p>
          <a:p>
            <a:r>
              <a:rPr lang="sv-SE" dirty="0"/>
              <a:t>Smidigt och behändigt</a:t>
            </a:r>
          </a:p>
          <a:p>
            <a:endParaRPr lang="sv-SE" dirty="0"/>
          </a:p>
        </p:txBody>
      </p:sp>
      <p:pic>
        <p:nvPicPr>
          <p:cNvPr id="5" name="Bildobjekt 4">
            <a:extLst>
              <a:ext uri="{FF2B5EF4-FFF2-40B4-BE49-F238E27FC236}">
                <a16:creationId xmlns:a16="http://schemas.microsoft.com/office/drawing/2014/main" id="{79B1D3D3-28B4-E01A-A145-76D171F996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3"/>
          <a:stretch/>
        </p:blipFill>
        <p:spPr>
          <a:xfrm>
            <a:off x="8565160" y="1061707"/>
            <a:ext cx="3392840" cy="4734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75465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C5EBB3BC-F5DA-81AD-815B-996D7C8EE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GBUFFER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25C934DE-1172-5939-5932-5FA0C77346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4000" y="900000"/>
            <a:ext cx="7550983" cy="5280148"/>
          </a:xfrm>
        </p:spPr>
        <p:txBody>
          <a:bodyPr/>
          <a:lstStyle/>
          <a:p>
            <a:r>
              <a:rPr lang="sv-SE" dirty="0"/>
              <a:t>Vi kan manipulera </a:t>
            </a:r>
            <a:r>
              <a:rPr lang="sv-SE" dirty="0" err="1"/>
              <a:t>GBuffern</a:t>
            </a:r>
            <a:r>
              <a:rPr lang="sv-SE" dirty="0"/>
              <a:t> precis som andra texturer.</a:t>
            </a:r>
          </a:p>
          <a:p>
            <a:endParaRPr lang="sv-SE" dirty="0"/>
          </a:p>
          <a:p>
            <a:r>
              <a:rPr lang="sv-SE" dirty="0"/>
              <a:t>Sätta / Ta bort som Target</a:t>
            </a:r>
          </a:p>
          <a:p>
            <a:pPr lvl="1"/>
            <a:r>
              <a:rPr lang="sv-SE" dirty="0"/>
              <a:t>Alltså att rita till. Samla data.</a:t>
            </a:r>
          </a:p>
          <a:p>
            <a:pPr lvl="1"/>
            <a:endParaRPr lang="sv-SE" dirty="0"/>
          </a:p>
          <a:p>
            <a:r>
              <a:rPr lang="sv-SE" dirty="0"/>
              <a:t>Sätta / Ta bort som Resurs</a:t>
            </a:r>
          </a:p>
          <a:p>
            <a:pPr lvl="1"/>
            <a:r>
              <a:rPr lang="sv-SE" dirty="0"/>
              <a:t>Läsa från den i en </a:t>
            </a:r>
            <a:r>
              <a:rPr lang="sv-SE" dirty="0" err="1"/>
              <a:t>shader</a:t>
            </a:r>
            <a:r>
              <a:rPr lang="sv-SE" dirty="0"/>
              <a:t>.</a:t>
            </a:r>
          </a:p>
          <a:p>
            <a:pPr lvl="1"/>
            <a:endParaRPr lang="sv-SE" dirty="0"/>
          </a:p>
          <a:p>
            <a:r>
              <a:rPr lang="sv-SE" dirty="0"/>
              <a:t>Och naturligtvis tömma den med Clear.</a:t>
            </a:r>
          </a:p>
        </p:txBody>
      </p:sp>
      <p:pic>
        <p:nvPicPr>
          <p:cNvPr id="5" name="Bildobjekt 4">
            <a:extLst>
              <a:ext uri="{FF2B5EF4-FFF2-40B4-BE49-F238E27FC236}">
                <a16:creationId xmlns:a16="http://schemas.microsoft.com/office/drawing/2014/main" id="{C4B7CC51-6432-C4CC-1289-013C4BE132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8783" y="889514"/>
            <a:ext cx="4239217" cy="1009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5713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622DE-EC60-3732-BD20-8A6D08321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GBUFFER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7AD1FD-574A-23F8-4CAF-773E554C9F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4000" y="900000"/>
            <a:ext cx="5305839" cy="5280148"/>
          </a:xfrm>
        </p:spPr>
        <p:txBody>
          <a:bodyPr>
            <a:normAutofit/>
          </a:bodyPr>
          <a:lstStyle/>
          <a:p>
            <a:r>
              <a:rPr lang="sv-SE" dirty="0"/>
              <a:t>Tänk på att det är en </a:t>
            </a:r>
            <a:r>
              <a:rPr lang="sv-SE" dirty="0" err="1"/>
              <a:t>array</a:t>
            </a:r>
            <a:r>
              <a:rPr lang="sv-SE" dirty="0"/>
              <a:t>!</a:t>
            </a:r>
          </a:p>
          <a:p>
            <a:pPr lvl="1"/>
            <a:r>
              <a:rPr lang="sv-SE" dirty="0"/>
              <a:t>Array </a:t>
            </a:r>
            <a:r>
              <a:rPr lang="sv-SE" dirty="0" err="1"/>
              <a:t>of</a:t>
            </a:r>
            <a:r>
              <a:rPr lang="sv-SE" dirty="0"/>
              <a:t> </a:t>
            </a:r>
            <a:r>
              <a:rPr lang="sv-SE" dirty="0" err="1">
                <a:solidFill>
                  <a:srgbClr val="FFC907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ComPtr</a:t>
            </a:r>
            <a:endParaRPr lang="sv-SE" dirty="0">
              <a:solidFill>
                <a:srgbClr val="FFC907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lvl="1"/>
            <a:endParaRPr lang="sv-SE" dirty="0"/>
          </a:p>
          <a:p>
            <a:r>
              <a:rPr lang="sv-SE" dirty="0"/>
              <a:t>DX förstår inte </a:t>
            </a:r>
            <a:r>
              <a:rPr lang="sv-SE" dirty="0" err="1">
                <a:solidFill>
                  <a:srgbClr val="FFC907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ComPtr</a:t>
            </a:r>
            <a:endParaRPr lang="sv-SE" dirty="0">
              <a:solidFill>
                <a:srgbClr val="FFC907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lvl="1"/>
            <a:r>
              <a:rPr lang="sv-SE" dirty="0" err="1"/>
              <a:t>Råpekaren</a:t>
            </a:r>
            <a:r>
              <a:rPr lang="sv-SE" dirty="0"/>
              <a:t> måste hämtas</a:t>
            </a:r>
          </a:p>
          <a:p>
            <a:endParaRPr lang="sv-SE" dirty="0"/>
          </a:p>
          <a:p>
            <a:r>
              <a:rPr lang="sv-SE" dirty="0"/>
              <a:t>Gör vi det kan vi sätta alla texturerna på en gång</a:t>
            </a:r>
          </a:p>
          <a:p>
            <a:pPr lvl="1"/>
            <a:r>
              <a:rPr lang="sv-SE" dirty="0" err="1">
                <a:solidFill>
                  <a:srgbClr val="FF771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PSSetShaderResources</a:t>
            </a:r>
            <a:r>
              <a:rPr lang="sv-SE" dirty="0"/>
              <a:t> tar en </a:t>
            </a:r>
            <a:r>
              <a:rPr lang="sv-SE" dirty="0" err="1"/>
              <a:t>array</a:t>
            </a:r>
            <a:r>
              <a:rPr lang="sv-SE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D26DDD-453C-9416-BAF8-F323D0E1CB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8" t="1588" b="40960"/>
          <a:stretch/>
        </p:blipFill>
        <p:spPr>
          <a:xfrm>
            <a:off x="5597406" y="900000"/>
            <a:ext cx="6305345" cy="143394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5725FDE-8513-3911-3A66-A811F4BDF3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8" t="65106"/>
          <a:stretch/>
        </p:blipFill>
        <p:spPr>
          <a:xfrm>
            <a:off x="5597405" y="3777318"/>
            <a:ext cx="6305345" cy="870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94911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2763C0B-AE9C-B222-B043-4FE63BF4C1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CREATE GBUFFER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12F37A8-2A3D-ACAC-6E1B-2FD14C3772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sv-SE" dirty="0"/>
              <a:t>Men hur skapar vi vår GBuffer?</a:t>
            </a:r>
          </a:p>
          <a:p>
            <a:pPr lvl="1"/>
            <a:r>
              <a:rPr lang="sv-SE" dirty="0"/>
              <a:t>I stort sett som en textur, men med flera SRV/RTV.</a:t>
            </a:r>
          </a:p>
          <a:p>
            <a:pPr lvl="1"/>
            <a:r>
              <a:rPr lang="sv-SE" dirty="0"/>
              <a:t>Måste också ha en </a:t>
            </a:r>
            <a:r>
              <a:rPr lang="sv-SE" dirty="0" err="1"/>
              <a:t>Viewport</a:t>
            </a:r>
            <a:r>
              <a:rPr lang="sv-SE" dirty="0"/>
              <a:t>!</a:t>
            </a:r>
          </a:p>
          <a:p>
            <a:endParaRPr lang="sv-SE" dirty="0"/>
          </a:p>
          <a:p>
            <a:r>
              <a:rPr lang="sv-SE" dirty="0"/>
              <a:t>Men hur ska </a:t>
            </a:r>
            <a:r>
              <a:rPr lang="sv-SE" dirty="0" err="1"/>
              <a:t>texturdatan</a:t>
            </a:r>
            <a:r>
              <a:rPr lang="sv-SE" dirty="0"/>
              <a:t> packas?</a:t>
            </a:r>
          </a:p>
          <a:p>
            <a:pPr lvl="1"/>
            <a:endParaRPr lang="sv-SE" dirty="0"/>
          </a:p>
          <a:p>
            <a:r>
              <a:rPr lang="sv-SE" dirty="0"/>
              <a:t>Det är ganska enkelt.</a:t>
            </a:r>
          </a:p>
          <a:p>
            <a:pPr lvl="1"/>
            <a:r>
              <a:rPr lang="sv-SE" dirty="0"/>
              <a:t>Vi håller ju reda på data vi redan vet finns.</a:t>
            </a:r>
          </a:p>
          <a:p>
            <a:pPr lvl="1"/>
            <a:r>
              <a:rPr lang="sv-SE" dirty="0"/>
              <a:t>Vi vet också vad det är för typer!</a:t>
            </a:r>
          </a:p>
          <a:p>
            <a:pPr lvl="1"/>
            <a:endParaRPr lang="sv-SE" dirty="0"/>
          </a:p>
          <a:p>
            <a:r>
              <a:rPr lang="sv-SE" dirty="0"/>
              <a:t>Vi går igenom dem lite snabbt…</a:t>
            </a:r>
          </a:p>
        </p:txBody>
      </p:sp>
    </p:spTree>
    <p:extLst>
      <p:ext uri="{BB962C8B-B14F-4D97-AF65-F5344CB8AC3E}">
        <p14:creationId xmlns:p14="http://schemas.microsoft.com/office/powerpoint/2010/main" val="25040222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777D7A-CBF4-23DC-63F7-3A070947C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CREATE GBUFFER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FC935EC-134B-7476-AE5E-4686CE0296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4000" y="900000"/>
            <a:ext cx="8921875" cy="5280148"/>
          </a:xfrm>
        </p:spPr>
        <p:txBody>
          <a:bodyPr>
            <a:normAutofit lnSpcReduction="10000"/>
          </a:bodyPr>
          <a:lstStyle/>
          <a:p>
            <a:r>
              <a:rPr lang="sv-SE" dirty="0" err="1"/>
              <a:t>Albedo</a:t>
            </a:r>
            <a:r>
              <a:rPr lang="sv-SE" dirty="0"/>
              <a:t> – Får vi från fysisk textur, RGBA</a:t>
            </a:r>
          </a:p>
          <a:p>
            <a:pPr lvl="1"/>
            <a:r>
              <a:rPr lang="sv-SE" dirty="0"/>
              <a:t>8-Bit RGBA, </a:t>
            </a:r>
            <a:r>
              <a:rPr lang="sv-SE" dirty="0" err="1"/>
              <a:t>Unsigned</a:t>
            </a:r>
            <a:r>
              <a:rPr lang="sv-SE" dirty="0"/>
              <a:t>, </a:t>
            </a:r>
            <a:r>
              <a:rPr lang="sv-SE" dirty="0" err="1"/>
              <a:t>Normalized</a:t>
            </a:r>
            <a:endParaRPr lang="sv-SE" dirty="0"/>
          </a:p>
          <a:p>
            <a:r>
              <a:rPr lang="sv-SE" dirty="0"/>
              <a:t>Normal – Också från fysisk textur, RGB</a:t>
            </a:r>
          </a:p>
          <a:p>
            <a:pPr lvl="1"/>
            <a:r>
              <a:rPr lang="sv-SE" dirty="0"/>
              <a:t>16-Bit RGBA, </a:t>
            </a:r>
            <a:r>
              <a:rPr lang="sv-SE" dirty="0" err="1"/>
              <a:t>Signed</a:t>
            </a:r>
            <a:r>
              <a:rPr lang="sv-SE" dirty="0"/>
              <a:t>, </a:t>
            </a:r>
            <a:r>
              <a:rPr lang="sv-SE" dirty="0" err="1"/>
              <a:t>Normalized</a:t>
            </a:r>
            <a:endParaRPr lang="sv-SE" dirty="0"/>
          </a:p>
          <a:p>
            <a:r>
              <a:rPr lang="sv-SE" dirty="0"/>
              <a:t>Material – Även denna fysisk textur, RGBA</a:t>
            </a:r>
          </a:p>
          <a:p>
            <a:pPr lvl="1"/>
            <a:r>
              <a:rPr lang="sv-SE" dirty="0"/>
              <a:t>8-Bit RGBA, </a:t>
            </a:r>
            <a:r>
              <a:rPr lang="sv-SE" dirty="0" err="1"/>
              <a:t>Unsigned</a:t>
            </a:r>
            <a:r>
              <a:rPr lang="sv-SE" dirty="0"/>
              <a:t>, </a:t>
            </a:r>
            <a:r>
              <a:rPr lang="sv-SE" dirty="0" err="1"/>
              <a:t>Normalized</a:t>
            </a:r>
            <a:endParaRPr lang="sv-SE" dirty="0"/>
          </a:p>
          <a:p>
            <a:r>
              <a:rPr lang="sv-SE" dirty="0" err="1"/>
              <a:t>VertexNormal</a:t>
            </a:r>
            <a:r>
              <a:rPr lang="sv-SE" dirty="0"/>
              <a:t> – Från modellens </a:t>
            </a:r>
            <a:r>
              <a:rPr lang="sv-SE" dirty="0" err="1"/>
              <a:t>vertices</a:t>
            </a:r>
            <a:r>
              <a:rPr lang="sv-SE" dirty="0"/>
              <a:t>, XYZ</a:t>
            </a:r>
          </a:p>
          <a:p>
            <a:pPr lvl="1"/>
            <a:r>
              <a:rPr lang="sv-SE" dirty="0"/>
              <a:t>16-Bit RGBA, </a:t>
            </a:r>
            <a:r>
              <a:rPr lang="sv-SE" dirty="0" err="1"/>
              <a:t>Signed</a:t>
            </a:r>
            <a:r>
              <a:rPr lang="sv-SE" dirty="0"/>
              <a:t>, </a:t>
            </a:r>
            <a:r>
              <a:rPr lang="sv-SE" dirty="0" err="1"/>
              <a:t>Normalized</a:t>
            </a:r>
            <a:endParaRPr lang="sv-SE" dirty="0"/>
          </a:p>
          <a:p>
            <a:r>
              <a:rPr lang="sv-SE" dirty="0"/>
              <a:t>Position – Från modellens </a:t>
            </a:r>
            <a:r>
              <a:rPr lang="sv-SE" dirty="0" err="1"/>
              <a:t>vertices</a:t>
            </a:r>
            <a:r>
              <a:rPr lang="sv-SE" dirty="0"/>
              <a:t>, XYZ</a:t>
            </a:r>
          </a:p>
          <a:p>
            <a:pPr lvl="1"/>
            <a:r>
              <a:rPr lang="sv-SE" dirty="0"/>
              <a:t>32-Bit RGBA, </a:t>
            </a:r>
            <a:r>
              <a:rPr lang="sv-SE" dirty="0" err="1"/>
              <a:t>Floating</a:t>
            </a:r>
            <a:r>
              <a:rPr lang="sv-SE" dirty="0"/>
              <a:t> Point</a:t>
            </a:r>
          </a:p>
          <a:p>
            <a:r>
              <a:rPr lang="sv-SE" dirty="0" err="1"/>
              <a:t>AmbientOcclusion</a:t>
            </a:r>
            <a:r>
              <a:rPr lang="sv-SE" dirty="0"/>
              <a:t> – Från fysisk textur, R</a:t>
            </a:r>
          </a:p>
          <a:p>
            <a:pPr lvl="1"/>
            <a:r>
              <a:rPr lang="sv-SE" dirty="0"/>
              <a:t>8-Bit, R, </a:t>
            </a:r>
            <a:r>
              <a:rPr lang="sv-SE" dirty="0" err="1"/>
              <a:t>Unsigned</a:t>
            </a:r>
            <a:r>
              <a:rPr lang="sv-SE" dirty="0"/>
              <a:t> </a:t>
            </a:r>
            <a:r>
              <a:rPr lang="sv-SE" dirty="0" err="1"/>
              <a:t>Normalized</a:t>
            </a:r>
            <a:endParaRPr lang="sv-SE" dirty="0"/>
          </a:p>
        </p:txBody>
      </p:sp>
      <p:pic>
        <p:nvPicPr>
          <p:cNvPr id="7" name="Bildobjekt 4">
            <a:extLst>
              <a:ext uri="{FF2B5EF4-FFF2-40B4-BE49-F238E27FC236}">
                <a16:creationId xmlns:a16="http://schemas.microsoft.com/office/drawing/2014/main" id="{22BBCB21-DEE0-7CF5-201F-29E1D4013A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38" t="19337" r="33321" b="42037"/>
          <a:stretch/>
        </p:blipFill>
        <p:spPr>
          <a:xfrm>
            <a:off x="9204311" y="2129009"/>
            <a:ext cx="2802577" cy="2599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74081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49B95-A0BC-9D02-CA5D-6820F3212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CREATE GBUFFER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2DDE2B-7018-0CFE-B7C6-C9C62329C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Ni behöver inte packa så som jag gjort det</a:t>
            </a:r>
          </a:p>
          <a:p>
            <a:pPr lvl="1"/>
            <a:r>
              <a:rPr lang="sv-SE" dirty="0"/>
              <a:t>Bara ett exempel för att visa olika typer</a:t>
            </a:r>
          </a:p>
          <a:p>
            <a:pPr lvl="1"/>
            <a:endParaRPr lang="sv-SE" dirty="0"/>
          </a:p>
          <a:p>
            <a:r>
              <a:rPr lang="sv-SE" dirty="0"/>
              <a:t>Varför är det olika antal bitar?</a:t>
            </a:r>
          </a:p>
          <a:p>
            <a:pPr lvl="1"/>
            <a:endParaRPr lang="sv-SE" dirty="0"/>
          </a:p>
          <a:p>
            <a:r>
              <a:rPr lang="sv-SE" dirty="0"/>
              <a:t>Normaler beter sig underligt med mindre bit </a:t>
            </a:r>
            <a:r>
              <a:rPr lang="sv-SE" dirty="0" err="1"/>
              <a:t>depth</a:t>
            </a:r>
            <a:endParaRPr lang="sv-SE" dirty="0"/>
          </a:p>
          <a:p>
            <a:pPr lvl="1"/>
            <a:endParaRPr lang="sv-SE" dirty="0"/>
          </a:p>
          <a:p>
            <a:r>
              <a:rPr lang="sv-SE" dirty="0"/>
              <a:t>Position behöver 32bit precision</a:t>
            </a:r>
          </a:p>
          <a:p>
            <a:pPr lvl="1"/>
            <a:r>
              <a:rPr lang="sv-SE" dirty="0"/>
              <a:t>Annars blir det avrundningsfel!</a:t>
            </a:r>
          </a:p>
          <a:p>
            <a:pPr lvl="2"/>
            <a:r>
              <a:rPr lang="sv-SE" dirty="0"/>
              <a:t>(Blir det ändå, men inte alls lika mycket)</a:t>
            </a:r>
          </a:p>
        </p:txBody>
      </p:sp>
    </p:spTree>
    <p:extLst>
      <p:ext uri="{BB962C8B-B14F-4D97-AF65-F5344CB8AC3E}">
        <p14:creationId xmlns:p14="http://schemas.microsoft.com/office/powerpoint/2010/main" val="104441889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4609B-D85B-1757-80EB-A3DD0D97B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GBUFFER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F9A1641-819B-3D99-9106-2D8766623A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Nu kan vi skapa vår GBuffer och vi kan använda den.</a:t>
            </a:r>
          </a:p>
          <a:p>
            <a:pPr lvl="1"/>
            <a:r>
              <a:rPr lang="sv-SE" dirty="0" err="1">
                <a:solidFill>
                  <a:srgbClr val="FF771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SetAsTarget</a:t>
            </a:r>
            <a:r>
              <a:rPr lang="sv-SE" dirty="0">
                <a:solidFill>
                  <a:schemeClr val="bg1">
                    <a:lumMod val="8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()</a:t>
            </a:r>
            <a:r>
              <a:rPr lang="sv-SE" dirty="0"/>
              <a:t> / </a:t>
            </a:r>
            <a:r>
              <a:rPr lang="sv-SE" dirty="0" err="1">
                <a:solidFill>
                  <a:srgbClr val="FF771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SetAsResource</a:t>
            </a:r>
            <a:r>
              <a:rPr lang="sv-SE" dirty="0">
                <a:solidFill>
                  <a:schemeClr val="bg1">
                    <a:lumMod val="8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()</a:t>
            </a:r>
          </a:p>
          <a:p>
            <a:pPr lvl="1"/>
            <a:endParaRPr lang="sv-SE" dirty="0"/>
          </a:p>
          <a:p>
            <a:r>
              <a:rPr lang="sv-SE" dirty="0"/>
              <a:t>Men hur skriver vi till den då?</a:t>
            </a:r>
          </a:p>
          <a:p>
            <a:pPr lvl="1"/>
            <a:r>
              <a:rPr lang="sv-SE" dirty="0"/>
              <a:t>Via en </a:t>
            </a:r>
            <a:r>
              <a:rPr lang="sv-SE" dirty="0" err="1"/>
              <a:t>PixelShader</a:t>
            </a:r>
            <a:r>
              <a:rPr lang="sv-SE" dirty="0"/>
              <a:t>!</a:t>
            </a:r>
          </a:p>
          <a:p>
            <a:pPr lvl="1"/>
            <a:endParaRPr lang="sv-SE" dirty="0"/>
          </a:p>
          <a:p>
            <a:r>
              <a:rPr lang="sv-SE" dirty="0" err="1"/>
              <a:t>Hittils</a:t>
            </a:r>
            <a:r>
              <a:rPr lang="sv-SE" dirty="0"/>
              <a:t> har vi bara ritat på </a:t>
            </a:r>
            <a:r>
              <a:rPr lang="sv-SE" b="1" i="1" u="sng" dirty="0"/>
              <a:t>en</a:t>
            </a:r>
            <a:r>
              <a:rPr lang="sv-SE" dirty="0"/>
              <a:t> textur, </a:t>
            </a:r>
            <a:r>
              <a:rPr lang="sv-SE" b="1" i="1" u="sng" dirty="0"/>
              <a:t>ett</a:t>
            </a:r>
            <a:r>
              <a:rPr lang="sv-SE" dirty="0"/>
              <a:t> </a:t>
            </a:r>
            <a:r>
              <a:rPr lang="sv-SE" dirty="0" err="1"/>
              <a:t>Render</a:t>
            </a:r>
            <a:r>
              <a:rPr lang="sv-SE" dirty="0"/>
              <a:t> Target.</a:t>
            </a:r>
          </a:p>
          <a:p>
            <a:pPr lvl="1"/>
            <a:r>
              <a:rPr lang="sv-SE" dirty="0"/>
              <a:t>Inget som hindrar oss att rita flera texturer samtidigt :).</a:t>
            </a:r>
          </a:p>
          <a:p>
            <a:pPr lvl="1"/>
            <a:endParaRPr lang="sv-SE" dirty="0"/>
          </a:p>
          <a:p>
            <a:r>
              <a:rPr lang="sv-SE" dirty="0"/>
              <a:t>Först måste vi dock skicka in något att rita…</a:t>
            </a:r>
          </a:p>
        </p:txBody>
      </p:sp>
    </p:spTree>
    <p:extLst>
      <p:ext uri="{BB962C8B-B14F-4D97-AF65-F5344CB8AC3E}">
        <p14:creationId xmlns:p14="http://schemas.microsoft.com/office/powerpoint/2010/main" val="2151624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B7C51-E80A-A361-8FDC-B590454A4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DEFERRED RENDERER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7B1527-5A21-8995-61DB-F9E6009793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4000" y="900000"/>
            <a:ext cx="9230634" cy="5280148"/>
          </a:xfrm>
        </p:spPr>
        <p:txBody>
          <a:bodyPr/>
          <a:lstStyle/>
          <a:p>
            <a:r>
              <a:rPr lang="sv-SE" dirty="0"/>
              <a:t>Att skicka modeller för </a:t>
            </a:r>
            <a:r>
              <a:rPr lang="sv-SE" dirty="0" err="1"/>
              <a:t>Deferred</a:t>
            </a:r>
            <a:r>
              <a:rPr lang="sv-SE" dirty="0"/>
              <a:t> Rendering är enkelt</a:t>
            </a:r>
          </a:p>
          <a:p>
            <a:pPr lvl="1"/>
            <a:r>
              <a:rPr lang="sv-SE" dirty="0"/>
              <a:t>Vi gör i stort sätt samma som i Forward</a:t>
            </a:r>
          </a:p>
          <a:p>
            <a:pPr lvl="1"/>
            <a:r>
              <a:rPr lang="sv-SE" dirty="0"/>
              <a:t>Enda skillnaden är att vi inte kör modellens </a:t>
            </a:r>
            <a:r>
              <a:rPr lang="sv-SE" dirty="0" err="1"/>
              <a:t>PixelShader</a:t>
            </a:r>
            <a:endParaRPr lang="sv-SE" dirty="0"/>
          </a:p>
          <a:p>
            <a:endParaRPr lang="sv-SE" dirty="0"/>
          </a:p>
          <a:p>
            <a:r>
              <a:rPr lang="sv-SE" dirty="0"/>
              <a:t>Vi behöver samma </a:t>
            </a:r>
            <a:r>
              <a:rPr lang="sv-SE" dirty="0" err="1"/>
              <a:t>Frame</a:t>
            </a:r>
            <a:r>
              <a:rPr lang="sv-SE" dirty="0"/>
              <a:t> och </a:t>
            </a:r>
            <a:r>
              <a:rPr lang="sv-SE" dirty="0" err="1"/>
              <a:t>Object</a:t>
            </a:r>
            <a:r>
              <a:rPr lang="sv-SE" dirty="0"/>
              <a:t> </a:t>
            </a:r>
            <a:r>
              <a:rPr lang="sv-SE" dirty="0" err="1"/>
              <a:t>buffers</a:t>
            </a:r>
            <a:r>
              <a:rPr lang="sv-SE" dirty="0"/>
              <a:t> som Forward</a:t>
            </a:r>
          </a:p>
          <a:p>
            <a:endParaRPr lang="sv-SE" dirty="0"/>
          </a:p>
          <a:p>
            <a:r>
              <a:rPr lang="sv-SE" dirty="0"/>
              <a:t>Metodsignatur för GBuffern</a:t>
            </a:r>
          </a:p>
          <a:p>
            <a:endParaRPr lang="sv-S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EF138F-79B6-DCFB-80FE-E4E4D2E236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4888" y="4150426"/>
            <a:ext cx="5033112" cy="202972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F95F58A-DA44-DF8E-2097-AD820F91E1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59708" y="896493"/>
            <a:ext cx="2390614" cy="3038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11681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EEF76-B60B-53B7-1506-B25472800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DEFERRED RENDERER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222EAA-D4F7-0EE4-6946-14494A88B5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sv-SE" dirty="0"/>
              <a:t>Används i </a:t>
            </a:r>
            <a:r>
              <a:rPr lang="sv-SE" dirty="0" err="1">
                <a:solidFill>
                  <a:srgbClr val="FFC907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GraphicsEngine</a:t>
            </a:r>
            <a:r>
              <a:rPr lang="sv-SE" dirty="0">
                <a:solidFill>
                  <a:schemeClr val="bg1">
                    <a:lumMod val="8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::</a:t>
            </a:r>
            <a:r>
              <a:rPr lang="sv-SE" dirty="0" err="1">
                <a:solidFill>
                  <a:srgbClr val="FF771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RenderFrame</a:t>
            </a:r>
            <a:r>
              <a:rPr lang="sv-SE" dirty="0">
                <a:solidFill>
                  <a:schemeClr val="bg1">
                    <a:lumMod val="8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()</a:t>
            </a:r>
            <a:endParaRPr lang="sv-SE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lvl="1"/>
            <a:r>
              <a:rPr lang="sv-SE" b="1" i="1" u="sng" dirty="0"/>
              <a:t>Istället för</a:t>
            </a:r>
            <a:r>
              <a:rPr lang="sv-SE" dirty="0"/>
              <a:t> </a:t>
            </a:r>
            <a:r>
              <a:rPr lang="sv-SE" i="1" u="sng" dirty="0" err="1">
                <a:solidFill>
                  <a:srgbClr val="FFC907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ForwardRenderer</a:t>
            </a:r>
            <a:r>
              <a:rPr lang="sv-SE" i="1" u="sng" dirty="0">
                <a:solidFill>
                  <a:schemeClr val="bg1">
                    <a:lumMod val="8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::</a:t>
            </a:r>
            <a:r>
              <a:rPr lang="sv-SE" i="1" u="sng" dirty="0" err="1">
                <a:solidFill>
                  <a:srgbClr val="FF771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Render</a:t>
            </a:r>
            <a:r>
              <a:rPr lang="sv-SE" i="1" u="sng" dirty="0">
                <a:solidFill>
                  <a:schemeClr val="bg1">
                    <a:lumMod val="8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()</a:t>
            </a:r>
            <a:r>
              <a:rPr lang="sv-SE" dirty="0"/>
              <a:t> </a:t>
            </a:r>
            <a:r>
              <a:rPr lang="sv-SE" b="1" i="1" u="sng" dirty="0"/>
              <a:t>för modeller</a:t>
            </a:r>
            <a:endParaRPr lang="sv-SE" b="1" i="1" u="sng" dirty="0">
              <a:solidFill>
                <a:schemeClr val="bg1">
                  <a:lumMod val="85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lvl="1"/>
            <a:endParaRPr lang="sv-SE" dirty="0">
              <a:solidFill>
                <a:schemeClr val="bg1">
                  <a:lumMod val="85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lvl="1"/>
            <a:endParaRPr lang="sv-SE" dirty="0">
              <a:solidFill>
                <a:schemeClr val="bg1">
                  <a:lumMod val="85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lvl="1"/>
            <a:endParaRPr lang="sv-SE" dirty="0">
              <a:solidFill>
                <a:schemeClr val="bg1">
                  <a:lumMod val="85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lvl="1"/>
            <a:endParaRPr lang="sv-SE" dirty="0">
              <a:solidFill>
                <a:schemeClr val="bg1">
                  <a:lumMod val="85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r>
              <a:rPr lang="sv-SE" dirty="0"/>
              <a:t>Sker först, efter vi </a:t>
            </a:r>
            <a:r>
              <a:rPr lang="sv-SE" dirty="0" err="1"/>
              <a:t>cullat</a:t>
            </a:r>
            <a:r>
              <a:rPr lang="sv-SE" dirty="0"/>
              <a:t> modeller</a:t>
            </a:r>
          </a:p>
          <a:p>
            <a:pPr lvl="1"/>
            <a:endParaRPr lang="sv-SE" dirty="0"/>
          </a:p>
          <a:p>
            <a:r>
              <a:rPr lang="sv-SE" dirty="0"/>
              <a:t>Vi sätter en GBuffer som </a:t>
            </a:r>
            <a:r>
              <a:rPr lang="sv-SE" dirty="0" err="1"/>
              <a:t>target</a:t>
            </a:r>
            <a:endParaRPr lang="sv-SE" dirty="0"/>
          </a:p>
          <a:p>
            <a:endParaRPr lang="sv-SE" dirty="0"/>
          </a:p>
          <a:p>
            <a:r>
              <a:rPr lang="sv-SE" dirty="0"/>
              <a:t>Sen ritar vi alla modeller som ska vara </a:t>
            </a:r>
            <a:r>
              <a:rPr lang="sv-SE" dirty="0" err="1"/>
              <a:t>Deferred</a:t>
            </a:r>
            <a:endParaRPr lang="sv-SE" dirty="0"/>
          </a:p>
          <a:p>
            <a:pPr lvl="1"/>
            <a:r>
              <a:rPr lang="sv-SE" dirty="0"/>
              <a:t>Detta är de flesta modeller vi har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0BED326-C3D9-2097-979C-A9FCA780DD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2452" y="1904478"/>
            <a:ext cx="8030696" cy="1133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853650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37BF6F-D01B-1CAC-FB97-850567FC9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DEFERRED RENDERER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897EF2-5AF5-03D1-3B11-79187D4EFE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4000" y="900000"/>
            <a:ext cx="7769969" cy="5280148"/>
          </a:xfrm>
        </p:spPr>
        <p:txBody>
          <a:bodyPr/>
          <a:lstStyle/>
          <a:p>
            <a:r>
              <a:rPr lang="sv-SE" dirty="0" err="1">
                <a:solidFill>
                  <a:srgbClr val="FF771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GenerateGBuffer</a:t>
            </a:r>
            <a:r>
              <a:rPr lang="sv-SE" dirty="0">
                <a:solidFill>
                  <a:schemeClr val="bg1">
                    <a:lumMod val="8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()</a:t>
            </a:r>
            <a:r>
              <a:rPr lang="sv-SE" dirty="0"/>
              <a:t> funkar ungefär som </a:t>
            </a:r>
            <a:r>
              <a:rPr lang="sv-SE" dirty="0" err="1">
                <a:solidFill>
                  <a:srgbClr val="FFC907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ForwardRenderer</a:t>
            </a:r>
            <a:r>
              <a:rPr lang="sv-SE" dirty="0">
                <a:solidFill>
                  <a:schemeClr val="bg1">
                    <a:lumMod val="8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::</a:t>
            </a:r>
            <a:r>
              <a:rPr lang="sv-SE" dirty="0" err="1">
                <a:solidFill>
                  <a:srgbClr val="FF771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Render</a:t>
            </a:r>
            <a:r>
              <a:rPr lang="sv-SE" dirty="0">
                <a:solidFill>
                  <a:schemeClr val="bg1">
                    <a:lumMod val="8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()</a:t>
            </a:r>
          </a:p>
          <a:p>
            <a:endParaRPr lang="sv-SE" dirty="0"/>
          </a:p>
          <a:p>
            <a:r>
              <a:rPr lang="sv-SE" dirty="0"/>
              <a:t>Skillnaden är att vi, som sagt, kör en annan </a:t>
            </a:r>
            <a:r>
              <a:rPr lang="sv-SE" dirty="0" err="1"/>
              <a:t>PixelShader</a:t>
            </a:r>
            <a:endParaRPr lang="sv-SE" dirty="0"/>
          </a:p>
          <a:p>
            <a:endParaRPr lang="sv-SE" dirty="0"/>
          </a:p>
          <a:p>
            <a:endParaRPr lang="sv-SE" dirty="0"/>
          </a:p>
          <a:p>
            <a:endParaRPr lang="sv-SE" dirty="0"/>
          </a:p>
          <a:p>
            <a:endParaRPr lang="sv-SE" dirty="0"/>
          </a:p>
          <a:p>
            <a:r>
              <a:rPr lang="sv-SE" dirty="0"/>
              <a:t>Denna </a:t>
            </a:r>
            <a:r>
              <a:rPr lang="sv-SE" dirty="0" err="1"/>
              <a:t>PixelShader</a:t>
            </a:r>
            <a:r>
              <a:rPr lang="sv-SE" dirty="0"/>
              <a:t> samlar in </a:t>
            </a:r>
            <a:r>
              <a:rPr lang="sv-SE" dirty="0" err="1"/>
              <a:t>Scendatan</a:t>
            </a:r>
            <a:r>
              <a:rPr lang="sv-SE" dirty="0"/>
              <a:t>!</a:t>
            </a:r>
          </a:p>
          <a:p>
            <a:pPr lvl="1"/>
            <a:r>
              <a:rPr lang="sv-SE" dirty="0"/>
              <a:t>Bäst vi tar och kikar på den också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B25947E-26E5-6DE6-B259-F64BB98BCA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5"/>
          <a:stretch/>
        </p:blipFill>
        <p:spPr>
          <a:xfrm>
            <a:off x="8101665" y="533242"/>
            <a:ext cx="3928522" cy="579151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7AFB586-876E-1B04-C2F2-0AFE5D4AE1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0111" y="3332387"/>
            <a:ext cx="5877745" cy="771633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480F3EA-980B-3D24-5F61-706A9D3014A0}"/>
              </a:ext>
            </a:extLst>
          </p:cNvPr>
          <p:cNvCxnSpPr>
            <a:cxnSpLocks/>
          </p:cNvCxnSpPr>
          <p:nvPr/>
        </p:nvCxnSpPr>
        <p:spPr>
          <a:xfrm>
            <a:off x="6032665" y="3829792"/>
            <a:ext cx="2636322" cy="1710047"/>
          </a:xfrm>
          <a:prstGeom prst="straightConnector1">
            <a:avLst/>
          </a:prstGeom>
          <a:ln w="476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45390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EA1BA34D-157A-6F7D-0814-CA3A1E35A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RECAP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D37F4B13-982A-E9C1-6FC7-8A8DEF9248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sv-SE" dirty="0"/>
              <a:t>DirectX</a:t>
            </a:r>
          </a:p>
          <a:p>
            <a:endParaRPr lang="sv-SE" dirty="0"/>
          </a:p>
          <a:p>
            <a:r>
              <a:rPr lang="sv-SE" dirty="0"/>
              <a:t>Grafikkortets Pipeline</a:t>
            </a:r>
          </a:p>
          <a:p>
            <a:pPr lvl="1"/>
            <a:r>
              <a:rPr lang="sv-SE" dirty="0" err="1"/>
              <a:t>Iaf</a:t>
            </a:r>
            <a:r>
              <a:rPr lang="sv-SE" dirty="0"/>
              <a:t>. de flesta stegen</a:t>
            </a:r>
          </a:p>
          <a:p>
            <a:pPr lvl="1"/>
            <a:endParaRPr lang="sv-SE" dirty="0"/>
          </a:p>
          <a:p>
            <a:r>
              <a:rPr lang="sv-SE" dirty="0"/>
              <a:t>Kameror, Primitivmodeller</a:t>
            </a:r>
          </a:p>
          <a:p>
            <a:endParaRPr lang="sv-SE" dirty="0"/>
          </a:p>
          <a:p>
            <a:r>
              <a:rPr lang="sv-SE" dirty="0" err="1"/>
              <a:t>Shaders</a:t>
            </a:r>
            <a:r>
              <a:rPr lang="sv-SE" dirty="0"/>
              <a:t> och </a:t>
            </a:r>
            <a:r>
              <a:rPr lang="sv-SE" dirty="0" err="1"/>
              <a:t>Debuggning</a:t>
            </a:r>
            <a:endParaRPr lang="sv-SE" dirty="0"/>
          </a:p>
          <a:p>
            <a:endParaRPr lang="sv-SE" dirty="0"/>
          </a:p>
          <a:p>
            <a:r>
              <a:rPr lang="sv-SE" dirty="0"/>
              <a:t>Modell och Animationsinladdning</a:t>
            </a:r>
          </a:p>
          <a:p>
            <a:pPr lvl="1"/>
            <a:r>
              <a:rPr lang="sv-SE" dirty="0"/>
              <a:t>Och rendering!</a:t>
            </a:r>
          </a:p>
          <a:p>
            <a:pPr lvl="1"/>
            <a:endParaRPr lang="sv-SE" dirty="0"/>
          </a:p>
          <a:p>
            <a:r>
              <a:rPr lang="sv-SE" dirty="0"/>
              <a:t>Texturer, Normaler, Ljussättning.</a:t>
            </a:r>
          </a:p>
          <a:p>
            <a:endParaRPr lang="sv-SE" dirty="0"/>
          </a:p>
          <a:p>
            <a:r>
              <a:rPr lang="sv-SE" dirty="0" err="1"/>
              <a:t>T.o.m</a:t>
            </a:r>
            <a:r>
              <a:rPr lang="sv-SE" dirty="0"/>
              <a:t> PBR och lite om Partiklar!</a:t>
            </a:r>
          </a:p>
        </p:txBody>
      </p:sp>
    </p:spTree>
    <p:extLst>
      <p:ext uri="{BB962C8B-B14F-4D97-AF65-F5344CB8AC3E}">
        <p14:creationId xmlns:p14="http://schemas.microsoft.com/office/powerpoint/2010/main" val="238887642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CC9628-84AF-AFD0-3F95-8AB124061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GBUFFER HLSL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08367E-0992-98BF-57AE-9BBAB984CF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4000" y="900000"/>
            <a:ext cx="6961061" cy="5280148"/>
          </a:xfrm>
        </p:spPr>
        <p:txBody>
          <a:bodyPr/>
          <a:lstStyle/>
          <a:p>
            <a:r>
              <a:rPr lang="sv-SE" dirty="0"/>
              <a:t>Lite annorlunda </a:t>
            </a:r>
            <a:r>
              <a:rPr lang="sv-SE" dirty="0" err="1"/>
              <a:t>PixelShader</a:t>
            </a:r>
            <a:endParaRPr lang="sv-SE" dirty="0"/>
          </a:p>
          <a:p>
            <a:pPr lvl="1"/>
            <a:r>
              <a:rPr lang="sv-SE" dirty="0"/>
              <a:t>Vi deklarerar flera </a:t>
            </a:r>
            <a:r>
              <a:rPr lang="sv-SE" dirty="0" err="1"/>
              <a:t>Render</a:t>
            </a:r>
            <a:r>
              <a:rPr lang="sv-SE" dirty="0"/>
              <a:t> Targets</a:t>
            </a:r>
          </a:p>
          <a:p>
            <a:pPr lvl="1"/>
            <a:r>
              <a:rPr lang="sv-SE" dirty="0"/>
              <a:t>Samma som på C++ sidan</a:t>
            </a:r>
          </a:p>
          <a:p>
            <a:pPr lvl="1"/>
            <a:r>
              <a:rPr lang="sv-SE" dirty="0"/>
              <a:t>Tänk på typerna!</a:t>
            </a:r>
          </a:p>
          <a:p>
            <a:pPr lvl="1"/>
            <a:endParaRPr lang="sv-SE" dirty="0"/>
          </a:p>
          <a:p>
            <a:r>
              <a:rPr lang="sv-SE" dirty="0"/>
              <a:t>Som nämnt kan ni packa som ni vill.</a:t>
            </a:r>
          </a:p>
          <a:p>
            <a:pPr lvl="1"/>
            <a:r>
              <a:rPr lang="sv-SE" dirty="0"/>
              <a:t>Bara tänk på vad det är för data!</a:t>
            </a:r>
          </a:p>
          <a:p>
            <a:pPr lvl="1"/>
            <a:endParaRPr lang="sv-SE" dirty="0"/>
          </a:p>
          <a:p>
            <a:r>
              <a:rPr lang="sv-SE" dirty="0"/>
              <a:t>Lätt att det blir fel.</a:t>
            </a:r>
          </a:p>
          <a:p>
            <a:pPr lvl="1"/>
            <a:r>
              <a:rPr lang="sv-SE" dirty="0"/>
              <a:t>Dock oftast enkelt att se varför i Graphics </a:t>
            </a:r>
            <a:r>
              <a:rPr lang="sv-SE" dirty="0" err="1"/>
              <a:t>Debuggern</a:t>
            </a:r>
            <a:r>
              <a:rPr lang="sv-SE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C76156-46F2-20D0-BF8E-12808BC300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5061" y="900000"/>
            <a:ext cx="4762940" cy="3210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6132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E7FFEAA-FC39-0C1F-0BBC-74B9162ED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GBUFFER HLSL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83B5BC9-594A-F60E-ED2B-ED7AA3D71A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4000" y="900000"/>
            <a:ext cx="6998292" cy="5280148"/>
          </a:xfrm>
        </p:spPr>
        <p:txBody>
          <a:bodyPr/>
          <a:lstStyle/>
          <a:p>
            <a:r>
              <a:rPr lang="sv-SE" dirty="0"/>
              <a:t>Exempelkod GBuffer </a:t>
            </a:r>
            <a:r>
              <a:rPr lang="sv-SE" dirty="0" err="1"/>
              <a:t>PixelShader</a:t>
            </a:r>
            <a:endParaRPr lang="sv-SE" dirty="0"/>
          </a:p>
          <a:p>
            <a:endParaRPr lang="sv-SE" dirty="0"/>
          </a:p>
          <a:p>
            <a:r>
              <a:rPr lang="sv-SE" dirty="0"/>
              <a:t>Vi gör nästan samma som i vår nuvarande </a:t>
            </a:r>
            <a:r>
              <a:rPr lang="sv-SE" dirty="0" err="1"/>
              <a:t>pixelshader</a:t>
            </a:r>
            <a:endParaRPr lang="sv-SE" dirty="0"/>
          </a:p>
          <a:p>
            <a:pPr lvl="1"/>
            <a:r>
              <a:rPr lang="sv-SE" dirty="0"/>
              <a:t>Hämtar data</a:t>
            </a:r>
          </a:p>
          <a:p>
            <a:pPr lvl="1"/>
            <a:r>
              <a:rPr lang="sv-SE" dirty="0"/>
              <a:t>Packar upp</a:t>
            </a:r>
          </a:p>
          <a:p>
            <a:pPr lvl="1"/>
            <a:r>
              <a:rPr lang="sv-SE" dirty="0"/>
              <a:t>Transformerar</a:t>
            </a:r>
          </a:p>
          <a:p>
            <a:pPr lvl="1"/>
            <a:endParaRPr lang="sv-SE" dirty="0"/>
          </a:p>
          <a:p>
            <a:r>
              <a:rPr lang="sv-SE" dirty="0"/>
              <a:t>Men vi skriver till kanalerna i </a:t>
            </a:r>
            <a:r>
              <a:rPr lang="sv-SE" dirty="0" err="1">
                <a:solidFill>
                  <a:srgbClr val="FFC907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GBufferOutput</a:t>
            </a:r>
            <a:endParaRPr lang="sv-SE" dirty="0">
              <a:solidFill>
                <a:srgbClr val="FFC907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lvl="1"/>
            <a:r>
              <a:rPr lang="sv-SE" dirty="0"/>
              <a:t>Inte till skärmen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C4870A5-F6C2-FCBA-6C34-3D05CBDB24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3"/>
          <a:stretch/>
        </p:blipFill>
        <p:spPr>
          <a:xfrm>
            <a:off x="7232292" y="1001723"/>
            <a:ext cx="4725708" cy="5076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2168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0B0C1C-6E79-3A8C-EF3C-8FB129EF8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GRAPHICS DEBUGGER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13E074-E81C-794C-AF7D-89E6F51BD2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Vi kan sedan se dessa kanalerna i Graphics </a:t>
            </a:r>
            <a:r>
              <a:rPr lang="sv-SE" dirty="0" err="1"/>
              <a:t>Debuggern</a:t>
            </a:r>
            <a:endParaRPr lang="sv-SE" dirty="0"/>
          </a:p>
          <a:p>
            <a:endParaRPr lang="sv-SE" dirty="0"/>
          </a:p>
          <a:p>
            <a:r>
              <a:rPr lang="sv-SE" dirty="0"/>
              <a:t>När ni väljer ett </a:t>
            </a:r>
            <a:r>
              <a:rPr lang="sv-SE" dirty="0" err="1"/>
              <a:t>DrawIndexed</a:t>
            </a:r>
            <a:r>
              <a:rPr lang="sv-SE" dirty="0"/>
              <a:t> call kan ni välja </a:t>
            </a:r>
            <a:r>
              <a:rPr lang="sv-SE" dirty="0" err="1"/>
              <a:t>RenderTargetView</a:t>
            </a:r>
            <a:r>
              <a:rPr lang="sv-SE" dirty="0"/>
              <a:t> i RTV </a:t>
            </a:r>
            <a:r>
              <a:rPr lang="sv-SE" dirty="0" err="1"/>
              <a:t>dropdownen</a:t>
            </a:r>
            <a:endParaRPr lang="sv-S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E264AD-BDDA-B388-636A-78BF275E5A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294"/>
          <a:stretch/>
        </p:blipFill>
        <p:spPr>
          <a:xfrm>
            <a:off x="2885554" y="3429000"/>
            <a:ext cx="4924491" cy="1656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9247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0888541-9E44-B8A2-86BD-E415EDFD04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042" b="4876"/>
          <a:stretch/>
        </p:blipFill>
        <p:spPr>
          <a:xfrm>
            <a:off x="7629077" y="3911613"/>
            <a:ext cx="4283836" cy="226853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B057CC3-EA36-1D43-FFFC-BF00134CF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GRAPHICS DEBUGGER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26D416-0432-1466-184F-DD8F379C8C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4000" y="900000"/>
            <a:ext cx="7321832" cy="5280148"/>
          </a:xfrm>
        </p:spPr>
        <p:txBody>
          <a:bodyPr/>
          <a:lstStyle/>
          <a:p>
            <a:r>
              <a:rPr lang="sv-SE" dirty="0"/>
              <a:t>Vi kollar på dessa RTV</a:t>
            </a:r>
          </a:p>
          <a:p>
            <a:pPr lvl="1"/>
            <a:endParaRPr lang="sv-SE" dirty="0"/>
          </a:p>
          <a:p>
            <a:r>
              <a:rPr lang="sv-SE" dirty="0" err="1"/>
              <a:t>Albedo</a:t>
            </a:r>
            <a:r>
              <a:rPr lang="sv-SE" dirty="0"/>
              <a:t> </a:t>
            </a:r>
          </a:p>
          <a:p>
            <a:pPr lvl="1"/>
            <a:r>
              <a:rPr lang="sv-SE" dirty="0"/>
              <a:t>Mörk, den är i </a:t>
            </a:r>
            <a:r>
              <a:rPr lang="sv-SE" dirty="0" err="1"/>
              <a:t>Linear</a:t>
            </a:r>
            <a:r>
              <a:rPr lang="sv-SE" dirty="0"/>
              <a:t> Space</a:t>
            </a:r>
          </a:p>
          <a:p>
            <a:pPr lvl="1"/>
            <a:endParaRPr lang="sv-SE" dirty="0"/>
          </a:p>
          <a:p>
            <a:r>
              <a:rPr lang="sv-SE" dirty="0"/>
              <a:t>Pixel Normal</a:t>
            </a:r>
          </a:p>
          <a:p>
            <a:pPr lvl="1"/>
            <a:r>
              <a:rPr lang="sv-SE" dirty="0"/>
              <a:t>Redan transformerad efter modellen</a:t>
            </a:r>
          </a:p>
          <a:p>
            <a:pPr lvl="1"/>
            <a:endParaRPr lang="sv-SE" dirty="0"/>
          </a:p>
          <a:p>
            <a:r>
              <a:rPr lang="sv-SE" dirty="0"/>
              <a:t>Material </a:t>
            </a:r>
          </a:p>
          <a:p>
            <a:pPr lvl="1"/>
            <a:r>
              <a:rPr lang="sv-SE" dirty="0"/>
              <a:t>Rakt av från modellens Material textur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F6EDEA9-3A95-52D7-108D-753067CDD9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246"/>
          <a:stretch/>
        </p:blipFill>
        <p:spPr>
          <a:xfrm>
            <a:off x="7633192" y="2192045"/>
            <a:ext cx="4283836" cy="237432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9601172-59FC-1644-0A6E-98B35251EC5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947"/>
          <a:stretch/>
        </p:blipFill>
        <p:spPr>
          <a:xfrm>
            <a:off x="7629077" y="518108"/>
            <a:ext cx="4287951" cy="2374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39219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0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66005C0D-BB95-DE40-47D5-5A7495ECCC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t="2485" r="1092"/>
          <a:stretch/>
        </p:blipFill>
        <p:spPr>
          <a:xfrm>
            <a:off x="7625294" y="4024563"/>
            <a:ext cx="4291733" cy="231532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3FB1239-9914-9369-CFEB-DEE6B76F91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170"/>
          <a:stretch/>
        </p:blipFill>
        <p:spPr>
          <a:xfrm>
            <a:off x="7625294" y="2241838"/>
            <a:ext cx="4291733" cy="237432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B057CC3-EA36-1D43-FFFC-BF00134CF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GRAPHICS DEBUGGER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26D416-0432-1466-184F-DD8F379C8C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4000" y="900000"/>
            <a:ext cx="7297768" cy="5280148"/>
          </a:xfrm>
        </p:spPr>
        <p:txBody>
          <a:bodyPr/>
          <a:lstStyle/>
          <a:p>
            <a:r>
              <a:rPr lang="sv-SE" dirty="0"/>
              <a:t>Våra resterande kanaler</a:t>
            </a:r>
          </a:p>
          <a:p>
            <a:pPr lvl="1"/>
            <a:endParaRPr lang="sv-SE" dirty="0"/>
          </a:p>
          <a:p>
            <a:r>
              <a:rPr lang="sv-SE" dirty="0" err="1"/>
              <a:t>VertexNormalen</a:t>
            </a:r>
            <a:r>
              <a:rPr lang="sv-SE" dirty="0"/>
              <a:t> i World Space</a:t>
            </a:r>
          </a:p>
          <a:p>
            <a:endParaRPr lang="sv-SE" dirty="0"/>
          </a:p>
          <a:p>
            <a:r>
              <a:rPr lang="sv-SE" dirty="0"/>
              <a:t>Pixel Position i World Space</a:t>
            </a:r>
          </a:p>
          <a:p>
            <a:pPr lvl="1"/>
            <a:r>
              <a:rPr lang="sv-SE" dirty="0"/>
              <a:t>Interpolerad från </a:t>
            </a:r>
            <a:r>
              <a:rPr lang="sv-SE" dirty="0" err="1"/>
              <a:t>Vertex</a:t>
            </a:r>
            <a:r>
              <a:rPr lang="sv-SE" dirty="0"/>
              <a:t> Position</a:t>
            </a:r>
          </a:p>
          <a:p>
            <a:endParaRPr lang="sv-SE" dirty="0"/>
          </a:p>
          <a:p>
            <a:r>
              <a:rPr lang="sv-SE" dirty="0"/>
              <a:t>Ambient </a:t>
            </a:r>
            <a:r>
              <a:rPr lang="sv-SE" dirty="0" err="1"/>
              <a:t>Occlusion</a:t>
            </a:r>
            <a:endParaRPr lang="sv-SE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78C500A-4202-C6B7-758A-64394314ACA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485"/>
          <a:stretch/>
        </p:blipFill>
        <p:spPr>
          <a:xfrm>
            <a:off x="7625295" y="518108"/>
            <a:ext cx="4291733" cy="2315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90093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8A8B1-69DF-43CA-334E-5C66DB051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DEFERRED RENDERING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38E3BD-8341-940F-F69E-568F7BAECB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Kanske svårt att se men inga partiklar syns i GBuffern</a:t>
            </a:r>
          </a:p>
          <a:p>
            <a:pPr lvl="1"/>
            <a:r>
              <a:rPr lang="sv-SE" dirty="0"/>
              <a:t>Varför?</a:t>
            </a:r>
          </a:p>
          <a:p>
            <a:pPr lvl="1"/>
            <a:endParaRPr lang="sv-SE" dirty="0"/>
          </a:p>
          <a:p>
            <a:r>
              <a:rPr lang="sv-SE" dirty="0"/>
              <a:t>Partiklar används ofta med </a:t>
            </a:r>
            <a:r>
              <a:rPr lang="sv-SE" dirty="0" err="1"/>
              <a:t>alpha</a:t>
            </a:r>
            <a:r>
              <a:rPr lang="sv-SE" dirty="0"/>
              <a:t> av olika anledningar.</a:t>
            </a:r>
          </a:p>
          <a:p>
            <a:pPr lvl="1"/>
            <a:r>
              <a:rPr lang="sv-SE" dirty="0"/>
              <a:t>Vi kan hantera bit-mask </a:t>
            </a:r>
            <a:r>
              <a:rPr lang="sv-SE" dirty="0" err="1"/>
              <a:t>Alpha</a:t>
            </a:r>
            <a:r>
              <a:rPr lang="sv-SE" dirty="0"/>
              <a:t> men inte </a:t>
            </a:r>
            <a:r>
              <a:rPr lang="sv-SE" dirty="0" err="1"/>
              <a:t>translucency</a:t>
            </a:r>
            <a:r>
              <a:rPr lang="sv-SE" dirty="0"/>
              <a:t>.</a:t>
            </a:r>
          </a:p>
          <a:p>
            <a:endParaRPr lang="sv-SE" dirty="0"/>
          </a:p>
          <a:p>
            <a:r>
              <a:rPr lang="sv-SE" dirty="0"/>
              <a:t>Eftersom GBuffern är en massa texturer kan vi endast ha ett objekt per pixel.</a:t>
            </a:r>
          </a:p>
          <a:p>
            <a:pPr lvl="1"/>
            <a:r>
              <a:rPr lang="sv-SE" dirty="0"/>
              <a:t>Annars kan vi inte uppskatta renderingen korrekt.</a:t>
            </a:r>
          </a:p>
          <a:p>
            <a:pPr lvl="1"/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3140632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47EEB-B27F-0052-D28A-43FC6EE78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DEFERRED RENDERING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071056-213B-EF8B-92EE-ECE26B74AB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Nu har vi en massa texturer med data…</a:t>
            </a:r>
          </a:p>
          <a:p>
            <a:endParaRPr lang="sv-SE" dirty="0"/>
          </a:p>
          <a:p>
            <a:r>
              <a:rPr lang="sv-SE" dirty="0"/>
              <a:t>Dock ser vi inget på skärmen längre.</a:t>
            </a:r>
          </a:p>
          <a:p>
            <a:pPr lvl="1"/>
            <a:r>
              <a:rPr lang="sv-SE" dirty="0"/>
              <a:t>Eller kanske bara Partiklar?</a:t>
            </a:r>
          </a:p>
          <a:p>
            <a:endParaRPr lang="sv-SE" dirty="0"/>
          </a:p>
          <a:p>
            <a:r>
              <a:rPr lang="sv-SE" dirty="0"/>
              <a:t>Just nu samlar vi bara in scendata och gör inget med den.</a:t>
            </a:r>
          </a:p>
          <a:p>
            <a:endParaRPr lang="sv-SE" dirty="0"/>
          </a:p>
          <a:p>
            <a:r>
              <a:rPr lang="sv-SE" dirty="0"/>
              <a:t>Frågor innan vi pular vidare?</a:t>
            </a:r>
          </a:p>
        </p:txBody>
      </p:sp>
    </p:spTree>
    <p:extLst>
      <p:ext uri="{BB962C8B-B14F-4D97-AF65-F5344CB8AC3E}">
        <p14:creationId xmlns:p14="http://schemas.microsoft.com/office/powerpoint/2010/main" val="26510479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838F1-8CAA-E9F0-6121-FE70A60F0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DEFERRED RENDERING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2A33A-2962-799B-F365-7B1E425B8A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Så varför får vi inget på skärmen?</a:t>
            </a:r>
          </a:p>
          <a:p>
            <a:endParaRPr lang="sv-SE" dirty="0"/>
          </a:p>
          <a:p>
            <a:r>
              <a:rPr lang="sv-SE" dirty="0"/>
              <a:t>Vad är det vi skjuter upp med </a:t>
            </a:r>
            <a:r>
              <a:rPr lang="sv-SE" dirty="0" err="1"/>
              <a:t>Deferred</a:t>
            </a:r>
            <a:r>
              <a:rPr lang="sv-SE" dirty="0"/>
              <a:t>?</a:t>
            </a:r>
          </a:p>
          <a:p>
            <a:pPr lvl="1"/>
            <a:r>
              <a:rPr lang="sv-SE" dirty="0"/>
              <a:t>Ljusberäkningarna.</a:t>
            </a:r>
          </a:p>
          <a:p>
            <a:pPr lvl="1"/>
            <a:endParaRPr lang="sv-SE" dirty="0"/>
          </a:p>
          <a:p>
            <a:r>
              <a:rPr lang="sv-SE" dirty="0"/>
              <a:t>Men vår </a:t>
            </a:r>
            <a:r>
              <a:rPr lang="sv-SE" dirty="0" err="1"/>
              <a:t>deferred</a:t>
            </a:r>
            <a:r>
              <a:rPr lang="sv-SE" dirty="0"/>
              <a:t> </a:t>
            </a:r>
            <a:r>
              <a:rPr lang="sv-SE" dirty="0" err="1"/>
              <a:t>renderer</a:t>
            </a:r>
            <a:r>
              <a:rPr lang="sv-SE" dirty="0"/>
              <a:t> beräknar inget ljus</a:t>
            </a:r>
          </a:p>
          <a:p>
            <a:pPr lvl="1"/>
            <a:r>
              <a:rPr lang="sv-SE" dirty="0"/>
              <a:t>Så tekniskt sett är vår scen en scen med 0 ljusstyrka.</a:t>
            </a:r>
          </a:p>
          <a:p>
            <a:pPr lvl="1"/>
            <a:endParaRPr lang="sv-SE" dirty="0"/>
          </a:p>
          <a:p>
            <a:r>
              <a:rPr lang="sv-SE" dirty="0"/>
              <a:t>Vi måste skapa ljuspass som kan beräkna från vår GBuffer.</a:t>
            </a:r>
          </a:p>
        </p:txBody>
      </p:sp>
    </p:spTree>
    <p:extLst>
      <p:ext uri="{BB962C8B-B14F-4D97-AF65-F5344CB8AC3E}">
        <p14:creationId xmlns:p14="http://schemas.microsoft.com/office/powerpoint/2010/main" val="48202480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C2234-E84E-3892-C692-FA6DFB8FE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DEFERRED RENDERER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18AB7E-0547-DA53-0A6B-F062E10C1E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Detta är relativt enkelt. Vi har redan koden för det!</a:t>
            </a:r>
          </a:p>
          <a:p>
            <a:pPr lvl="1"/>
            <a:r>
              <a:rPr lang="sv-SE" dirty="0"/>
              <a:t>D.v.s. vi kan använda nästan samma kod som Forward.</a:t>
            </a:r>
          </a:p>
          <a:p>
            <a:pPr lvl="1"/>
            <a:endParaRPr lang="sv-SE" dirty="0"/>
          </a:p>
          <a:p>
            <a:r>
              <a:rPr lang="sv-SE" dirty="0"/>
              <a:t>Först behöver vi en metod i </a:t>
            </a:r>
            <a:r>
              <a:rPr lang="sv-SE" dirty="0" err="1"/>
              <a:t>DeferredRenderer</a:t>
            </a:r>
            <a:endParaRPr lang="sv-SE" dirty="0"/>
          </a:p>
          <a:p>
            <a:endParaRPr lang="sv-SE" dirty="0"/>
          </a:p>
          <a:p>
            <a:r>
              <a:rPr lang="sv-SE" dirty="0"/>
              <a:t>Påminner om vår Forward</a:t>
            </a:r>
          </a:p>
          <a:p>
            <a:pPr lvl="1"/>
            <a:endParaRPr lang="sv-SE" dirty="0"/>
          </a:p>
          <a:p>
            <a:r>
              <a:rPr lang="sv-SE" dirty="0"/>
              <a:t>Tar inte in modeller. Varför?</a:t>
            </a:r>
          </a:p>
          <a:p>
            <a:pPr lvl="1"/>
            <a:r>
              <a:rPr lang="sv-SE" dirty="0" err="1"/>
              <a:t>Datan</a:t>
            </a:r>
            <a:r>
              <a:rPr lang="sv-SE" dirty="0"/>
              <a:t> finns redan i GBuffern!</a:t>
            </a:r>
          </a:p>
          <a:p>
            <a:endParaRPr lang="sv-S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167114-1082-0455-0C7D-EC9509DF56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6878" y="3030594"/>
            <a:ext cx="5421122" cy="2927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16739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4CD6939-7362-B6FE-507E-CE7C29EA2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DEFERRED RENDERER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34509E3-D497-9805-ADF8-FECF9B115C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4000" y="900000"/>
            <a:ext cx="7324644" cy="5280148"/>
          </a:xfrm>
        </p:spPr>
        <p:txBody>
          <a:bodyPr>
            <a:normAutofit lnSpcReduction="10000"/>
          </a:bodyPr>
          <a:lstStyle/>
          <a:p>
            <a:r>
              <a:rPr lang="sv-SE" dirty="0"/>
              <a:t>Här finns lite att diskutera.</a:t>
            </a:r>
          </a:p>
          <a:p>
            <a:pPr lvl="1"/>
            <a:r>
              <a:rPr lang="sv-SE" dirty="0"/>
              <a:t>Vi har ingen Input Layout…</a:t>
            </a:r>
          </a:p>
          <a:p>
            <a:pPr lvl="1"/>
            <a:r>
              <a:rPr lang="sv-SE" dirty="0"/>
              <a:t>Ingen </a:t>
            </a:r>
            <a:r>
              <a:rPr lang="sv-SE" dirty="0" err="1"/>
              <a:t>Vertex</a:t>
            </a:r>
            <a:r>
              <a:rPr lang="sv-SE" dirty="0"/>
              <a:t> </a:t>
            </a:r>
            <a:r>
              <a:rPr lang="sv-SE" dirty="0" err="1"/>
              <a:t>Buffer</a:t>
            </a:r>
            <a:r>
              <a:rPr lang="sv-SE" dirty="0"/>
              <a:t>…</a:t>
            </a:r>
          </a:p>
          <a:p>
            <a:pPr lvl="1"/>
            <a:r>
              <a:rPr lang="sv-SE" dirty="0"/>
              <a:t>Ingen Index </a:t>
            </a:r>
            <a:r>
              <a:rPr lang="sv-SE" dirty="0" err="1"/>
              <a:t>Buffer</a:t>
            </a:r>
            <a:r>
              <a:rPr lang="sv-SE" dirty="0"/>
              <a:t>…</a:t>
            </a:r>
          </a:p>
          <a:p>
            <a:pPr lvl="1"/>
            <a:r>
              <a:rPr lang="sv-SE" dirty="0"/>
              <a:t>…Men vi har en </a:t>
            </a:r>
            <a:r>
              <a:rPr lang="sv-SE" dirty="0" err="1"/>
              <a:t>Vertex</a:t>
            </a:r>
            <a:r>
              <a:rPr lang="sv-SE" dirty="0"/>
              <a:t> </a:t>
            </a:r>
            <a:r>
              <a:rPr lang="sv-SE" dirty="0" err="1"/>
              <a:t>Shader</a:t>
            </a:r>
            <a:r>
              <a:rPr lang="sv-SE" dirty="0"/>
              <a:t> </a:t>
            </a:r>
            <a:r>
              <a:rPr lang="sv-SE" dirty="0">
                <a:sym typeface="Wingdings" panose="05000000000000000000" pitchFamily="2" charset="2"/>
              </a:rPr>
              <a:t>:)</a:t>
            </a:r>
          </a:p>
          <a:p>
            <a:pPr lvl="1"/>
            <a:endParaRPr lang="sv-SE" dirty="0">
              <a:sym typeface="Wingdings" panose="05000000000000000000" pitchFamily="2" charset="2"/>
            </a:endParaRPr>
          </a:p>
          <a:p>
            <a:r>
              <a:rPr lang="sv-SE" dirty="0">
                <a:sym typeface="Wingdings" panose="05000000000000000000" pitchFamily="2" charset="2"/>
              </a:rPr>
              <a:t>Ny VX </a:t>
            </a:r>
            <a:r>
              <a:rPr lang="sv-SE" dirty="0" err="1">
                <a:sym typeface="Wingdings" panose="05000000000000000000" pitchFamily="2" charset="2"/>
              </a:rPr>
              <a:t>shader</a:t>
            </a:r>
            <a:r>
              <a:rPr lang="sv-SE" dirty="0">
                <a:sym typeface="Wingdings" panose="05000000000000000000" pitchFamily="2" charset="2"/>
              </a:rPr>
              <a:t>, </a:t>
            </a:r>
            <a:r>
              <a:rPr lang="sv-SE" dirty="0" err="1">
                <a:sym typeface="Wingdings" panose="05000000000000000000" pitchFamily="2" charset="2"/>
              </a:rPr>
              <a:t>FullscreenVS</a:t>
            </a:r>
            <a:endParaRPr lang="sv-SE" dirty="0">
              <a:sym typeface="Wingdings" panose="05000000000000000000" pitchFamily="2" charset="2"/>
            </a:endParaRPr>
          </a:p>
          <a:p>
            <a:endParaRPr lang="sv-SE" dirty="0">
              <a:sym typeface="Wingdings" panose="05000000000000000000" pitchFamily="2" charset="2"/>
            </a:endParaRPr>
          </a:p>
          <a:p>
            <a:r>
              <a:rPr lang="sv-SE" dirty="0">
                <a:sym typeface="Wingdings" panose="05000000000000000000" pitchFamily="2" charset="2"/>
              </a:rPr>
              <a:t>Draw call med 3 </a:t>
            </a:r>
            <a:r>
              <a:rPr lang="sv-SE" dirty="0" err="1">
                <a:sym typeface="Wingdings" panose="05000000000000000000" pitchFamily="2" charset="2"/>
              </a:rPr>
              <a:t>Vertices</a:t>
            </a:r>
            <a:endParaRPr lang="sv-SE" dirty="0">
              <a:sym typeface="Wingdings" panose="05000000000000000000" pitchFamily="2" charset="2"/>
            </a:endParaRPr>
          </a:p>
          <a:p>
            <a:pPr lvl="1"/>
            <a:r>
              <a:rPr lang="sv-SE" dirty="0">
                <a:sym typeface="Wingdings" panose="05000000000000000000" pitchFamily="2" charset="2"/>
              </a:rPr>
              <a:t>Men vi hade ju ingen VX </a:t>
            </a:r>
            <a:r>
              <a:rPr lang="sv-SE" dirty="0" err="1">
                <a:sym typeface="Wingdings" panose="05000000000000000000" pitchFamily="2" charset="2"/>
              </a:rPr>
              <a:t>Buffer</a:t>
            </a:r>
            <a:r>
              <a:rPr lang="sv-SE" dirty="0">
                <a:sym typeface="Wingdings" panose="05000000000000000000" pitchFamily="2" charset="2"/>
              </a:rPr>
              <a:t>!</a:t>
            </a:r>
          </a:p>
          <a:p>
            <a:pPr lvl="1"/>
            <a:endParaRPr lang="sv-SE" dirty="0">
              <a:sym typeface="Wingdings" panose="05000000000000000000" pitchFamily="2" charset="2"/>
            </a:endParaRPr>
          </a:p>
          <a:p>
            <a:r>
              <a:rPr lang="sv-SE" dirty="0">
                <a:sym typeface="Wingdings" panose="05000000000000000000" pitchFamily="2" charset="2"/>
              </a:rPr>
              <a:t>Någon som har en ide varför det är såhär?</a:t>
            </a:r>
          </a:p>
          <a:p>
            <a:endParaRPr lang="sv-SE" dirty="0">
              <a:sym typeface="Wingdings" panose="05000000000000000000" pitchFamily="2" charset="2"/>
            </a:endParaRPr>
          </a:p>
          <a:p>
            <a:endParaRPr lang="sv-SE" dirty="0">
              <a:sym typeface="Wingdings" panose="05000000000000000000" pitchFamily="2" charset="2"/>
            </a:endParaRPr>
          </a:p>
          <a:p>
            <a:endParaRPr lang="sv-SE" dirty="0">
              <a:sym typeface="Wingdings" panose="05000000000000000000" pitchFamily="2" charset="2"/>
            </a:endParaRPr>
          </a:p>
          <a:p>
            <a:endParaRPr lang="sv-SE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6579D20-E096-3D43-1797-E70925244B2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6"/>
          <a:stretch/>
        </p:blipFill>
        <p:spPr>
          <a:xfrm>
            <a:off x="7647710" y="770786"/>
            <a:ext cx="4388942" cy="5538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0418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6DB71355-581A-8847-004F-1360813BA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IDAG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FD26B066-B85C-A0B6-69BA-3C67BA3098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sv-SE" dirty="0"/>
              <a:t>Vad blir det då idag?</a:t>
            </a:r>
          </a:p>
          <a:p>
            <a:endParaRPr lang="sv-SE" dirty="0"/>
          </a:p>
          <a:p>
            <a:r>
              <a:rPr lang="sv-SE" dirty="0"/>
              <a:t>Föreläsningen heter ju </a:t>
            </a:r>
            <a:r>
              <a:rPr lang="sv-SE" dirty="0" err="1"/>
              <a:t>Deferred</a:t>
            </a:r>
            <a:r>
              <a:rPr lang="sv-SE" dirty="0"/>
              <a:t> Rendering</a:t>
            </a:r>
          </a:p>
          <a:p>
            <a:pPr lvl="1"/>
            <a:endParaRPr lang="sv-SE" dirty="0"/>
          </a:p>
          <a:p>
            <a:r>
              <a:rPr lang="sv-SE" dirty="0"/>
              <a:t>Vad är då det?</a:t>
            </a:r>
          </a:p>
          <a:p>
            <a:pPr lvl="1"/>
            <a:endParaRPr lang="sv-SE" dirty="0"/>
          </a:p>
          <a:p>
            <a:r>
              <a:rPr lang="sv-SE" dirty="0"/>
              <a:t>Vi skjuter upp renderingen!</a:t>
            </a:r>
          </a:p>
          <a:p>
            <a:endParaRPr lang="sv-SE" dirty="0"/>
          </a:p>
          <a:p>
            <a:r>
              <a:rPr lang="sv-SE" dirty="0"/>
              <a:t>Men varför?</a:t>
            </a:r>
          </a:p>
          <a:p>
            <a:endParaRPr lang="sv-SE" dirty="0"/>
          </a:p>
          <a:p>
            <a:r>
              <a:rPr lang="sv-SE" dirty="0"/>
              <a:t>Och vad betyder det egentligen?</a:t>
            </a:r>
          </a:p>
        </p:txBody>
      </p:sp>
    </p:spTree>
    <p:extLst>
      <p:ext uri="{BB962C8B-B14F-4D97-AF65-F5344CB8AC3E}">
        <p14:creationId xmlns:p14="http://schemas.microsoft.com/office/powerpoint/2010/main" val="21670004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89051-B09E-9B74-39C6-C1F1BD1E5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DEFERRED RENDERER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D11521-E11A-1B81-1252-E0F6488004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Jobbar inte med modeller längre</a:t>
            </a:r>
          </a:p>
          <a:p>
            <a:pPr lvl="1"/>
            <a:r>
              <a:rPr lang="sv-SE" dirty="0"/>
              <a:t>All data vi behöver finns i skärmtexturer</a:t>
            </a:r>
          </a:p>
          <a:p>
            <a:pPr marL="457200" lvl="1" indent="0">
              <a:buNone/>
            </a:pPr>
            <a:endParaRPr lang="sv-SE" dirty="0"/>
          </a:p>
          <a:p>
            <a:r>
              <a:rPr lang="sv-SE" dirty="0" err="1"/>
              <a:t>Ljussätter</a:t>
            </a:r>
            <a:r>
              <a:rPr lang="sv-SE" dirty="0"/>
              <a:t> data från en skärmtextur till en annan</a:t>
            </a:r>
          </a:p>
          <a:p>
            <a:pPr lvl="1"/>
            <a:r>
              <a:rPr lang="sv-SE" dirty="0"/>
              <a:t>Alltså behöver vi bara geometri som täcker hela skärmen</a:t>
            </a:r>
          </a:p>
          <a:p>
            <a:pPr lvl="1"/>
            <a:endParaRPr lang="sv-SE" dirty="0"/>
          </a:p>
          <a:p>
            <a:r>
              <a:rPr lang="sv-SE" dirty="0"/>
              <a:t>Gör en enorm triangel som täcker hela skärmen :)</a:t>
            </a:r>
          </a:p>
          <a:p>
            <a:endParaRPr lang="sv-SE" dirty="0"/>
          </a:p>
          <a:p>
            <a:r>
              <a:rPr lang="sv-SE" dirty="0"/>
              <a:t>Eftersom den alltid ser lika dan ut kan vi skapa den </a:t>
            </a:r>
            <a:r>
              <a:rPr lang="sv-SE" dirty="0" err="1"/>
              <a:t>proceduellt</a:t>
            </a:r>
            <a:r>
              <a:rPr lang="sv-SE" dirty="0"/>
              <a:t>.</a:t>
            </a:r>
          </a:p>
          <a:p>
            <a:endParaRPr lang="sv-SE" dirty="0"/>
          </a:p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8418731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D368F6-47CA-C8CE-689F-7B876F574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FULLSCREEN VERTEX SHADER</a:t>
            </a:r>
            <a:endParaRPr lang="sv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DCC0B7-679F-AD55-5F1A-617C0DC33B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4000" y="882187"/>
            <a:ext cx="8066852" cy="5280148"/>
          </a:xfrm>
        </p:spPr>
        <p:txBody>
          <a:bodyPr>
            <a:normAutofit lnSpcReduction="10000"/>
          </a:bodyPr>
          <a:lstStyle/>
          <a:p>
            <a:r>
              <a:rPr lang="sv-SE" dirty="0" err="1"/>
              <a:t>Shadern</a:t>
            </a:r>
            <a:r>
              <a:rPr lang="sv-SE" dirty="0"/>
              <a:t> är väldigt enkel</a:t>
            </a:r>
          </a:p>
          <a:p>
            <a:r>
              <a:rPr lang="sv-SE" dirty="0"/>
              <a:t>Kommer användas en hel del</a:t>
            </a:r>
          </a:p>
          <a:p>
            <a:pPr lvl="1"/>
            <a:r>
              <a:rPr lang="sv-SE" dirty="0"/>
              <a:t>Speciellt när vi kör postprocess osv.</a:t>
            </a:r>
          </a:p>
          <a:p>
            <a:pPr lvl="1"/>
            <a:endParaRPr lang="sv-SE" dirty="0"/>
          </a:p>
          <a:p>
            <a:r>
              <a:rPr lang="sv-SE" dirty="0"/>
              <a:t>Allt den gör är att skapa en triangel.</a:t>
            </a:r>
          </a:p>
          <a:p>
            <a:endParaRPr lang="sv-SE" dirty="0"/>
          </a:p>
          <a:p>
            <a:r>
              <a:rPr lang="sv-SE" dirty="0"/>
              <a:t>Lägg dock märke till att den använder nya </a:t>
            </a:r>
            <a:r>
              <a:rPr lang="sv-SE" dirty="0" err="1"/>
              <a:t>structs</a:t>
            </a:r>
            <a:r>
              <a:rPr lang="sv-SE" dirty="0"/>
              <a:t>.</a:t>
            </a:r>
          </a:p>
          <a:p>
            <a:pPr lvl="1"/>
            <a:r>
              <a:rPr lang="sv-SE" dirty="0"/>
              <a:t>Viktigt att hålla isär </a:t>
            </a:r>
            <a:r>
              <a:rPr lang="sv-SE" dirty="0" err="1"/>
              <a:t>Deferred</a:t>
            </a:r>
            <a:r>
              <a:rPr lang="sv-SE" dirty="0"/>
              <a:t> och Forward</a:t>
            </a:r>
          </a:p>
          <a:p>
            <a:pPr lvl="1"/>
            <a:r>
              <a:rPr lang="sv-SE" dirty="0"/>
              <a:t>Helt olika data vi jobbar på.</a:t>
            </a:r>
          </a:p>
          <a:p>
            <a:pPr lvl="1"/>
            <a:endParaRPr lang="sv-SE" dirty="0"/>
          </a:p>
          <a:p>
            <a:r>
              <a:rPr lang="sv-SE" dirty="0"/>
              <a:t>Ger </a:t>
            </a:r>
            <a:r>
              <a:rPr lang="sv-SE" dirty="0" err="1"/>
              <a:t>Rasterizern</a:t>
            </a:r>
            <a:r>
              <a:rPr lang="sv-SE" dirty="0"/>
              <a:t> en yta att göra pixlar av.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8FA34C-DF82-E536-21BA-329F06C2D7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6" b="41633"/>
          <a:stretch/>
        </p:blipFill>
        <p:spPr>
          <a:xfrm>
            <a:off x="8378042" y="222762"/>
            <a:ext cx="3579958" cy="262254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24768A8-0383-AC4F-9B70-BE4F54A2A5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8042" y="3046458"/>
            <a:ext cx="3579958" cy="3241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1102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4CD6939-7362-B6FE-507E-CE7C29EA2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DEFERRED RENDERER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34509E3-D497-9805-ADF8-FECF9B115C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4000" y="900000"/>
            <a:ext cx="7324644" cy="5280148"/>
          </a:xfrm>
        </p:spPr>
        <p:txBody>
          <a:bodyPr>
            <a:normAutofit/>
          </a:bodyPr>
          <a:lstStyle/>
          <a:p>
            <a:r>
              <a:rPr lang="sv-SE" dirty="0"/>
              <a:t>Nu har </a:t>
            </a:r>
            <a:r>
              <a:rPr lang="sv-SE" dirty="0" err="1"/>
              <a:t>Vertex</a:t>
            </a:r>
            <a:r>
              <a:rPr lang="sv-SE" dirty="0"/>
              <a:t> Steget körts</a:t>
            </a:r>
          </a:p>
          <a:p>
            <a:r>
              <a:rPr lang="sv-SE" dirty="0">
                <a:sym typeface="Wingdings" panose="05000000000000000000" pitchFamily="2" charset="2"/>
              </a:rPr>
              <a:t>Och </a:t>
            </a:r>
            <a:r>
              <a:rPr lang="sv-SE" dirty="0" err="1">
                <a:sym typeface="Wingdings" panose="05000000000000000000" pitchFamily="2" charset="2"/>
              </a:rPr>
              <a:t>Rasterizern</a:t>
            </a:r>
            <a:r>
              <a:rPr lang="sv-SE" dirty="0">
                <a:sym typeface="Wingdings" panose="05000000000000000000" pitchFamily="2" charset="2"/>
              </a:rPr>
              <a:t> har gjort pixlar åt oss</a:t>
            </a:r>
          </a:p>
          <a:p>
            <a:pPr lvl="1"/>
            <a:r>
              <a:rPr lang="sv-SE" dirty="0">
                <a:sym typeface="Wingdings" panose="05000000000000000000" pitchFamily="2" charset="2"/>
              </a:rPr>
              <a:t>Allt som är kvar är ljussättningen!</a:t>
            </a:r>
          </a:p>
          <a:p>
            <a:pPr lvl="1"/>
            <a:endParaRPr lang="sv-SE" dirty="0">
              <a:sym typeface="Wingdings" panose="05000000000000000000" pitchFamily="2" charset="2"/>
            </a:endParaRPr>
          </a:p>
          <a:p>
            <a:r>
              <a:rPr lang="sv-SE" dirty="0">
                <a:sym typeface="Wingdings" panose="05000000000000000000" pitchFamily="2" charset="2"/>
              </a:rPr>
              <a:t>Vi har även en ny </a:t>
            </a:r>
            <a:r>
              <a:rPr lang="sv-SE" dirty="0" err="1">
                <a:sym typeface="Wingdings" panose="05000000000000000000" pitchFamily="2" charset="2"/>
              </a:rPr>
              <a:t>PixelShader</a:t>
            </a:r>
            <a:endParaRPr lang="sv-SE" dirty="0">
              <a:sym typeface="Wingdings" panose="05000000000000000000" pitchFamily="2" charset="2"/>
            </a:endParaRPr>
          </a:p>
          <a:p>
            <a:pPr lvl="1"/>
            <a:r>
              <a:rPr lang="sv-SE" dirty="0">
                <a:sym typeface="Wingdings" panose="05000000000000000000" pitchFamily="2" charset="2"/>
              </a:rPr>
              <a:t>Denna hanterar </a:t>
            </a:r>
            <a:r>
              <a:rPr lang="sv-SE" dirty="0" err="1">
                <a:sym typeface="Wingdings" panose="05000000000000000000" pitchFamily="2" charset="2"/>
              </a:rPr>
              <a:t>Directional</a:t>
            </a:r>
            <a:r>
              <a:rPr lang="sv-SE" dirty="0">
                <a:sym typeface="Wingdings" panose="05000000000000000000" pitchFamily="2" charset="2"/>
              </a:rPr>
              <a:t> och IBL</a:t>
            </a:r>
          </a:p>
          <a:p>
            <a:pPr lvl="1"/>
            <a:endParaRPr lang="sv-SE" dirty="0">
              <a:sym typeface="Wingdings" panose="05000000000000000000" pitchFamily="2" charset="2"/>
            </a:endParaRPr>
          </a:p>
          <a:p>
            <a:r>
              <a:rPr lang="sv-SE" dirty="0">
                <a:sym typeface="Wingdings" panose="05000000000000000000" pitchFamily="2" charset="2"/>
              </a:rPr>
              <a:t>Koden är väldigt lik den ljussättning som finns i Forward</a:t>
            </a:r>
          </a:p>
          <a:p>
            <a:endParaRPr lang="sv-SE" dirty="0">
              <a:sym typeface="Wingdings" panose="05000000000000000000" pitchFamily="2" charset="2"/>
            </a:endParaRPr>
          </a:p>
          <a:p>
            <a:r>
              <a:rPr lang="sv-SE" dirty="0">
                <a:sym typeface="Wingdings" panose="05000000000000000000" pitchFamily="2" charset="2"/>
              </a:rPr>
              <a:t>Men vi tar och kollar på den ändå…</a:t>
            </a:r>
          </a:p>
          <a:p>
            <a:endParaRPr lang="sv-SE" dirty="0">
              <a:sym typeface="Wingdings" panose="05000000000000000000" pitchFamily="2" charset="2"/>
            </a:endParaRPr>
          </a:p>
          <a:p>
            <a:endParaRPr lang="sv-SE" dirty="0">
              <a:sym typeface="Wingdings" panose="05000000000000000000" pitchFamily="2" charset="2"/>
            </a:endParaRPr>
          </a:p>
          <a:p>
            <a:endParaRPr lang="sv-SE" dirty="0">
              <a:sym typeface="Wingdings" panose="05000000000000000000" pitchFamily="2" charset="2"/>
            </a:endParaRPr>
          </a:p>
          <a:p>
            <a:endParaRPr lang="sv-SE" dirty="0">
              <a:sym typeface="Wingdings" panose="05000000000000000000" pitchFamily="2" charset="2"/>
            </a:endParaRPr>
          </a:p>
          <a:p>
            <a:endParaRPr lang="sv-SE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15D5E95-222E-0032-FD2F-20BA4BC92CF6}"/>
              </a:ext>
            </a:extLst>
          </p:cNvPr>
          <p:cNvGrpSpPr/>
          <p:nvPr/>
        </p:nvGrpSpPr>
        <p:grpSpPr>
          <a:xfrm>
            <a:off x="7647710" y="770786"/>
            <a:ext cx="4388942" cy="5538576"/>
            <a:chOff x="7647710" y="770786"/>
            <a:chExt cx="4388942" cy="5538576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36579D20-E096-3D43-1797-E70925244B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06"/>
            <a:stretch/>
          </p:blipFill>
          <p:spPr>
            <a:xfrm>
              <a:off x="7647710" y="770786"/>
              <a:ext cx="4388942" cy="5538576"/>
            </a:xfrm>
            <a:prstGeom prst="rect">
              <a:avLst/>
            </a:prstGeom>
          </p:spPr>
        </p:pic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1718CE14-CB9F-983B-5D24-C5AA798F087C}"/>
                </a:ext>
              </a:extLst>
            </p:cNvPr>
            <p:cNvSpPr/>
            <p:nvPr/>
          </p:nvSpPr>
          <p:spPr>
            <a:xfrm>
              <a:off x="7647710" y="1472539"/>
              <a:ext cx="4388942" cy="4001985"/>
            </a:xfrm>
            <a:prstGeom prst="rect">
              <a:avLst/>
            </a:prstGeom>
            <a:solidFill>
              <a:schemeClr val="bg2">
                <a:lumMod val="10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dirty="0"/>
            </a:p>
          </p:txBody>
        </p:sp>
      </p:grpSp>
    </p:spTree>
    <p:extLst>
      <p:ext uri="{BB962C8B-B14F-4D97-AF65-F5344CB8AC3E}">
        <p14:creationId xmlns:p14="http://schemas.microsoft.com/office/powerpoint/2010/main" val="16442311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8E99E9-96DE-1E53-D6FB-1F01734F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ENVIRONMENT SHADER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8A2DFE-D151-A6AC-078F-88B1B339D5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4000" y="900000"/>
            <a:ext cx="5430530" cy="5280148"/>
          </a:xfrm>
        </p:spPr>
        <p:txBody>
          <a:bodyPr/>
          <a:lstStyle/>
          <a:p>
            <a:r>
              <a:rPr lang="sv-SE" dirty="0"/>
              <a:t>Den enda skillnaden är att vi har flera texturer att läsa</a:t>
            </a:r>
          </a:p>
          <a:p>
            <a:pPr lvl="1"/>
            <a:r>
              <a:rPr lang="sv-SE" dirty="0"/>
              <a:t>Och andra texturer än forward.</a:t>
            </a:r>
          </a:p>
          <a:p>
            <a:pPr lvl="1"/>
            <a:endParaRPr lang="sv-SE" dirty="0"/>
          </a:p>
          <a:p>
            <a:r>
              <a:rPr lang="sv-SE" dirty="0"/>
              <a:t>Dessa är de vi samplar på.</a:t>
            </a:r>
          </a:p>
          <a:p>
            <a:pPr lvl="1"/>
            <a:r>
              <a:rPr lang="sv-SE" dirty="0"/>
              <a:t>Och (i mitt fall) är t.ex. Normal redan beräknad.</a:t>
            </a:r>
          </a:p>
          <a:p>
            <a:pPr lvl="1"/>
            <a:r>
              <a:rPr lang="sv-SE" dirty="0"/>
              <a:t>Gjordes i GBuffer steget.</a:t>
            </a:r>
          </a:p>
          <a:p>
            <a:pPr lvl="1"/>
            <a:endParaRPr lang="sv-SE" dirty="0"/>
          </a:p>
          <a:p>
            <a:r>
              <a:rPr lang="sv-SE" dirty="0"/>
              <a:t>Resultatet är nu samma som Forward.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22C149-BC5F-CC9F-7CFA-5D9F8312EA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8"/>
          <a:stretch/>
        </p:blipFill>
        <p:spPr>
          <a:xfrm>
            <a:off x="5753505" y="3105398"/>
            <a:ext cx="6204495" cy="29562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8EAB7FE-FF2E-03B2-16F8-907C876396B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6" t="60191" b="6"/>
          <a:stretch/>
        </p:blipFill>
        <p:spPr>
          <a:xfrm>
            <a:off x="8378042" y="900000"/>
            <a:ext cx="3579958" cy="1788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32867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078BD-DB2B-3E67-1DE4-6BDBA15D7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PROFIT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8D4600-7AE5-C0AA-F366-14BFB40031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v-S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0CE40A-B0ED-54D9-5109-DC97D87BF9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9059" y="788926"/>
            <a:ext cx="9773882" cy="5502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87024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13F014-3DA2-9C23-6C7A-7F6EA09AE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DEFERRED RENDERING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F5E028-EE53-DDEA-7901-A4BBEBF812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Men jaha? Vad har egentligen hänt?</a:t>
            </a:r>
          </a:p>
          <a:p>
            <a:pPr lvl="1"/>
            <a:r>
              <a:rPr lang="sv-SE" dirty="0"/>
              <a:t>Och varför?</a:t>
            </a:r>
          </a:p>
          <a:p>
            <a:pPr lvl="1"/>
            <a:endParaRPr lang="sv-SE" dirty="0"/>
          </a:p>
          <a:p>
            <a:r>
              <a:rPr lang="sv-SE" dirty="0"/>
              <a:t>Liten </a:t>
            </a:r>
            <a:r>
              <a:rPr lang="sv-SE" dirty="0" err="1"/>
              <a:t>recap</a:t>
            </a:r>
            <a:endParaRPr lang="sv-SE" dirty="0"/>
          </a:p>
          <a:p>
            <a:pPr lvl="1"/>
            <a:endParaRPr lang="sv-SE" dirty="0"/>
          </a:p>
          <a:p>
            <a:r>
              <a:rPr lang="sv-SE" dirty="0"/>
              <a:t>Varför </a:t>
            </a:r>
            <a:r>
              <a:rPr lang="sv-SE" dirty="0" err="1"/>
              <a:t>Deferred</a:t>
            </a:r>
            <a:r>
              <a:rPr lang="sv-SE" dirty="0"/>
              <a:t> Rendering?</a:t>
            </a:r>
          </a:p>
          <a:p>
            <a:pPr lvl="1"/>
            <a:r>
              <a:rPr lang="sv-SE" dirty="0"/>
              <a:t>Genom att skjuta upp ljusrenderingen </a:t>
            </a:r>
            <a:r>
              <a:rPr lang="sv-SE" dirty="0" err="1"/>
              <a:t>ljussätter</a:t>
            </a:r>
            <a:r>
              <a:rPr lang="sv-SE" dirty="0"/>
              <a:t> vi inte pixlar som kanske skrivs över.</a:t>
            </a:r>
          </a:p>
          <a:p>
            <a:pPr lvl="1"/>
            <a:r>
              <a:rPr lang="sv-SE" dirty="0"/>
              <a:t>När vi kör med fler ljus kan vi </a:t>
            </a:r>
            <a:r>
              <a:rPr lang="sv-SE" dirty="0" err="1"/>
              <a:t>batcha</a:t>
            </a:r>
            <a:r>
              <a:rPr lang="sv-SE" dirty="0"/>
              <a:t> dem och rendera ”alla” samtidigt.</a:t>
            </a:r>
          </a:p>
          <a:p>
            <a:pPr lvl="1"/>
            <a:r>
              <a:rPr lang="sv-SE" dirty="0"/>
              <a:t>Får dessutom tillgång till intressant skärmdata för effekter.</a:t>
            </a:r>
          </a:p>
          <a:p>
            <a:pPr lvl="1"/>
            <a:r>
              <a:rPr lang="sv-SE" dirty="0"/>
              <a:t>Kommer bli mer uppenbart senare i kursen</a:t>
            </a:r>
          </a:p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9849919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72352-3822-774E-CBB2-804708584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DEFERRED RENDERING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C47C27-39B2-8AD8-97C0-5ACDD3486A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Hur ser programflödet ut?</a:t>
            </a:r>
          </a:p>
          <a:p>
            <a:pPr lvl="1"/>
            <a:r>
              <a:rPr lang="sv-SE" dirty="0"/>
              <a:t>Skapa GBuffer</a:t>
            </a:r>
          </a:p>
          <a:p>
            <a:pPr lvl="1"/>
            <a:r>
              <a:rPr lang="sv-SE" dirty="0"/>
              <a:t>Skapa </a:t>
            </a:r>
            <a:r>
              <a:rPr lang="sv-SE" dirty="0" err="1"/>
              <a:t>Deferred</a:t>
            </a:r>
            <a:r>
              <a:rPr lang="sv-SE" dirty="0"/>
              <a:t> </a:t>
            </a:r>
            <a:r>
              <a:rPr lang="sv-SE" dirty="0" err="1"/>
              <a:t>Renderer</a:t>
            </a:r>
            <a:endParaRPr lang="sv-SE" dirty="0"/>
          </a:p>
          <a:p>
            <a:pPr lvl="2"/>
            <a:r>
              <a:rPr lang="sv-SE" dirty="0"/>
              <a:t>Ladda in </a:t>
            </a:r>
            <a:r>
              <a:rPr lang="sv-SE" dirty="0" err="1"/>
              <a:t>GBufferPS</a:t>
            </a:r>
            <a:r>
              <a:rPr lang="sv-SE" dirty="0"/>
              <a:t>, </a:t>
            </a:r>
            <a:r>
              <a:rPr lang="sv-SE" dirty="0" err="1"/>
              <a:t>FullscreenVS</a:t>
            </a:r>
            <a:r>
              <a:rPr lang="sv-SE" dirty="0"/>
              <a:t>, </a:t>
            </a:r>
            <a:r>
              <a:rPr lang="sv-SE" dirty="0" err="1"/>
              <a:t>EnvironmentPS</a:t>
            </a:r>
            <a:endParaRPr lang="sv-SE" dirty="0"/>
          </a:p>
          <a:p>
            <a:pPr lvl="1"/>
            <a:endParaRPr lang="sv-SE" dirty="0"/>
          </a:p>
          <a:p>
            <a:pPr lvl="1"/>
            <a:r>
              <a:rPr lang="sv-SE" dirty="0"/>
              <a:t>Under Rendering</a:t>
            </a:r>
          </a:p>
          <a:p>
            <a:pPr lvl="2"/>
            <a:r>
              <a:rPr lang="sv-SE" dirty="0" err="1"/>
              <a:t>Reset</a:t>
            </a:r>
            <a:r>
              <a:rPr lang="sv-SE" dirty="0"/>
              <a:t> States</a:t>
            </a:r>
          </a:p>
          <a:p>
            <a:pPr lvl="2"/>
            <a:r>
              <a:rPr lang="sv-SE" dirty="0"/>
              <a:t>Sätt GBuffer som Target</a:t>
            </a:r>
          </a:p>
          <a:p>
            <a:pPr lvl="2"/>
            <a:r>
              <a:rPr lang="sv-SE" dirty="0"/>
              <a:t>Rendera GBuffer</a:t>
            </a:r>
          </a:p>
          <a:p>
            <a:pPr lvl="2"/>
            <a:r>
              <a:rPr lang="sv-SE" dirty="0"/>
              <a:t>Sätt </a:t>
            </a:r>
            <a:r>
              <a:rPr lang="sv-SE" dirty="0" err="1"/>
              <a:t>BackBuffer</a:t>
            </a:r>
            <a:r>
              <a:rPr lang="sv-SE" dirty="0"/>
              <a:t> som Target</a:t>
            </a:r>
          </a:p>
          <a:p>
            <a:pPr lvl="2"/>
            <a:r>
              <a:rPr lang="sv-SE" dirty="0"/>
              <a:t>Sätt </a:t>
            </a:r>
            <a:r>
              <a:rPr lang="sv-SE" dirty="0" err="1"/>
              <a:t>Depth</a:t>
            </a:r>
            <a:r>
              <a:rPr lang="sv-SE" dirty="0"/>
              <a:t> till Off</a:t>
            </a:r>
          </a:p>
          <a:p>
            <a:pPr lvl="2"/>
            <a:r>
              <a:rPr lang="sv-SE" dirty="0"/>
              <a:t>Rendera </a:t>
            </a:r>
            <a:r>
              <a:rPr lang="sv-SE" dirty="0" err="1"/>
              <a:t>Deferred</a:t>
            </a:r>
            <a:endParaRPr lang="sv-SE" dirty="0"/>
          </a:p>
          <a:p>
            <a:pPr lvl="2"/>
            <a:r>
              <a:rPr lang="sv-SE" dirty="0"/>
              <a:t>Sätt </a:t>
            </a:r>
            <a:r>
              <a:rPr lang="sv-SE" dirty="0" err="1"/>
              <a:t>Depth</a:t>
            </a:r>
            <a:r>
              <a:rPr lang="sv-SE" dirty="0"/>
              <a:t> till </a:t>
            </a:r>
            <a:r>
              <a:rPr lang="sv-SE" dirty="0" err="1"/>
              <a:t>ReadOnly</a:t>
            </a:r>
            <a:r>
              <a:rPr lang="sv-SE" dirty="0"/>
              <a:t>, Blend till </a:t>
            </a:r>
            <a:r>
              <a:rPr lang="sv-SE" dirty="0" err="1"/>
              <a:t>Additive</a:t>
            </a:r>
            <a:r>
              <a:rPr lang="sv-SE" dirty="0"/>
              <a:t> eller </a:t>
            </a:r>
            <a:r>
              <a:rPr lang="sv-SE" dirty="0" err="1"/>
              <a:t>Alpha</a:t>
            </a:r>
            <a:endParaRPr lang="sv-SE" dirty="0"/>
          </a:p>
          <a:p>
            <a:pPr lvl="2"/>
            <a:r>
              <a:rPr lang="sv-SE" dirty="0"/>
              <a:t>Rendera Partiklar</a:t>
            </a:r>
          </a:p>
        </p:txBody>
      </p:sp>
    </p:spTree>
    <p:extLst>
      <p:ext uri="{BB962C8B-B14F-4D97-AF65-F5344CB8AC3E}">
        <p14:creationId xmlns:p14="http://schemas.microsoft.com/office/powerpoint/2010/main" val="19040379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5A0630-88B2-971B-FB67-7BB17E357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UPPGIFTEN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979532-C68B-CA4A-AB83-4A22CB7CD9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Implementera </a:t>
            </a:r>
            <a:r>
              <a:rPr lang="sv-SE" dirty="0" err="1"/>
              <a:t>Deferred</a:t>
            </a:r>
            <a:r>
              <a:rPr lang="sv-SE" dirty="0"/>
              <a:t> Rendering för Modeller</a:t>
            </a:r>
          </a:p>
          <a:p>
            <a:pPr lvl="1"/>
            <a:r>
              <a:rPr lang="sv-SE" dirty="0"/>
              <a:t>Alltså inte för Partiklar</a:t>
            </a:r>
          </a:p>
          <a:p>
            <a:pPr lvl="1"/>
            <a:endParaRPr lang="sv-SE" dirty="0"/>
          </a:p>
          <a:p>
            <a:r>
              <a:rPr lang="sv-SE" dirty="0"/>
              <a:t>Alla modeller i scenen skall endast ritas medelst </a:t>
            </a:r>
            <a:r>
              <a:rPr lang="sv-SE" dirty="0" err="1"/>
              <a:t>deferred</a:t>
            </a:r>
            <a:r>
              <a:rPr lang="sv-SE" dirty="0"/>
              <a:t> rendering.</a:t>
            </a:r>
          </a:p>
          <a:p>
            <a:pPr lvl="1"/>
            <a:r>
              <a:rPr lang="sv-SE" dirty="0"/>
              <a:t>All scendata som behövs för ljussättning av modeller skall renderas till en Graphics </a:t>
            </a:r>
            <a:r>
              <a:rPr lang="sv-SE" dirty="0" err="1"/>
              <a:t>Buffer</a:t>
            </a:r>
            <a:r>
              <a:rPr lang="sv-SE" dirty="0"/>
              <a:t> (GBuffer).</a:t>
            </a:r>
          </a:p>
          <a:p>
            <a:pPr lvl="1"/>
            <a:r>
              <a:rPr lang="sv-SE" dirty="0"/>
              <a:t>Ljussättning skall ske som ett fullskärmspass och använda </a:t>
            </a:r>
            <a:r>
              <a:rPr lang="sv-SE" dirty="0" err="1"/>
              <a:t>GBuffern</a:t>
            </a:r>
            <a:r>
              <a:rPr lang="sv-SE" dirty="0"/>
              <a:t>.</a:t>
            </a:r>
          </a:p>
          <a:p>
            <a:pPr lvl="1"/>
            <a:endParaRPr lang="sv-SE" dirty="0"/>
          </a:p>
          <a:p>
            <a:r>
              <a:rPr lang="sv-SE" dirty="0"/>
              <a:t>Partiklar (och text om ni gjort) skall ritas ovanpå resultatet av er ljussättning.</a:t>
            </a:r>
          </a:p>
        </p:txBody>
      </p:sp>
    </p:spTree>
    <p:extLst>
      <p:ext uri="{BB962C8B-B14F-4D97-AF65-F5344CB8AC3E}">
        <p14:creationId xmlns:p14="http://schemas.microsoft.com/office/powerpoint/2010/main" val="8438767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Frågetecken, Lugg, Frågor, Symbol, Fråga, Hjälp">
            <a:extLst>
              <a:ext uri="{FF2B5EF4-FFF2-40B4-BE49-F238E27FC236}">
                <a16:creationId xmlns:a16="http://schemas.microsoft.com/office/drawing/2014/main" id="{585B253E-1A44-41D2-8691-A9D34D8849A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111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D9899ED-732E-42BB-9F32-E4347D29B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FRÅGOR?</a:t>
            </a:r>
          </a:p>
        </p:txBody>
      </p:sp>
    </p:spTree>
    <p:extLst>
      <p:ext uri="{BB962C8B-B14F-4D97-AF65-F5344CB8AC3E}">
        <p14:creationId xmlns:p14="http://schemas.microsoft.com/office/powerpoint/2010/main" val="37147152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4CFD545B-FFB3-D04F-6FA9-C61F20B3B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RENDERING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9A1D621D-A9FF-6F10-AF6E-FB28C415CE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Rendering är att vi tar geometri, texturer, effekter, osv och producerar en 2D bild.</a:t>
            </a:r>
          </a:p>
          <a:p>
            <a:pPr lvl="1"/>
            <a:r>
              <a:rPr lang="sv-SE" dirty="0"/>
              <a:t>T.ex. en gång per modell i vår 3D scen.</a:t>
            </a:r>
          </a:p>
          <a:p>
            <a:pPr lvl="1"/>
            <a:endParaRPr lang="sv-SE" dirty="0"/>
          </a:p>
          <a:p>
            <a:r>
              <a:rPr lang="sv-SE" dirty="0"/>
              <a:t>Dessa bilderna kombineras en och en.</a:t>
            </a:r>
          </a:p>
          <a:p>
            <a:pPr lvl="1"/>
            <a:r>
              <a:rPr lang="sv-SE" dirty="0"/>
              <a:t>Till slut får vi vår slutgiltiga bild.</a:t>
            </a:r>
          </a:p>
          <a:p>
            <a:pPr lvl="1"/>
            <a:endParaRPr lang="sv-SE" dirty="0"/>
          </a:p>
          <a:p>
            <a:r>
              <a:rPr lang="sv-SE" dirty="0"/>
              <a:t>Detta fungerar bra just nu men det finns flera saker att tänka på</a:t>
            </a:r>
          </a:p>
        </p:txBody>
      </p:sp>
    </p:spTree>
    <p:extLst>
      <p:ext uri="{BB962C8B-B14F-4D97-AF65-F5344CB8AC3E}">
        <p14:creationId xmlns:p14="http://schemas.microsoft.com/office/powerpoint/2010/main" val="116726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7F831-1BBA-4D12-8A04-228B9D626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FORWARD RENDERING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1C4FDE-CAF3-412E-8773-7AAC699249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Detta är den metoden vi använder just nu.</a:t>
            </a:r>
          </a:p>
          <a:p>
            <a:endParaRPr lang="sv-SE" dirty="0"/>
          </a:p>
          <a:p>
            <a:r>
              <a:rPr lang="sv-SE" dirty="0"/>
              <a:t>Fungerar precis som sagt på föregående </a:t>
            </a:r>
            <a:r>
              <a:rPr lang="sv-SE" dirty="0" err="1"/>
              <a:t>slide</a:t>
            </a:r>
            <a:r>
              <a:rPr lang="sv-SE" dirty="0"/>
              <a:t>.</a:t>
            </a:r>
          </a:p>
          <a:p>
            <a:pPr lvl="1"/>
            <a:r>
              <a:rPr lang="sv-SE" dirty="0"/>
              <a:t>En bild per modell</a:t>
            </a:r>
          </a:p>
          <a:p>
            <a:pPr lvl="1"/>
            <a:r>
              <a:rPr lang="sv-SE" dirty="0" err="1"/>
              <a:t>Kompositeras</a:t>
            </a:r>
            <a:r>
              <a:rPr lang="sv-SE" dirty="0"/>
              <a:t> till vår </a:t>
            </a:r>
            <a:r>
              <a:rPr lang="sv-SE" dirty="0" err="1"/>
              <a:t>backbuffer</a:t>
            </a:r>
            <a:r>
              <a:rPr lang="sv-SE" dirty="0"/>
              <a:t>.</a:t>
            </a:r>
          </a:p>
          <a:p>
            <a:pPr lvl="1"/>
            <a:endParaRPr lang="sv-SE" dirty="0"/>
          </a:p>
          <a:p>
            <a:r>
              <a:rPr lang="sv-SE" dirty="0"/>
              <a:t>För varje </a:t>
            </a:r>
            <a:r>
              <a:rPr lang="sv-SE" dirty="0" err="1"/>
              <a:t>Model</a:t>
            </a:r>
            <a:endParaRPr lang="sv-SE" dirty="0"/>
          </a:p>
          <a:p>
            <a:pPr lvl="1"/>
            <a:r>
              <a:rPr lang="sv-SE" dirty="0"/>
              <a:t>För varje Ljus</a:t>
            </a:r>
          </a:p>
          <a:p>
            <a:pPr lvl="2"/>
            <a:r>
              <a:rPr lang="sv-SE" dirty="0"/>
              <a:t>För varje Pixel</a:t>
            </a:r>
          </a:p>
          <a:p>
            <a:pPr lvl="3"/>
            <a:r>
              <a:rPr lang="sv-SE" dirty="0"/>
              <a:t>Rendera!</a:t>
            </a:r>
          </a:p>
          <a:p>
            <a:pPr lvl="3"/>
            <a:endParaRPr lang="sv-SE" dirty="0"/>
          </a:p>
          <a:p>
            <a:r>
              <a:rPr lang="sv-SE" dirty="0"/>
              <a:t>Det är just det som är problemet!</a:t>
            </a:r>
          </a:p>
        </p:txBody>
      </p:sp>
    </p:spTree>
    <p:extLst>
      <p:ext uri="{BB962C8B-B14F-4D97-AF65-F5344CB8AC3E}">
        <p14:creationId xmlns:p14="http://schemas.microsoft.com/office/powerpoint/2010/main" val="164947662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D50188B6-9E35-E8B7-5824-C7F28160C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FORWARD RENDERING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0E6C40A5-1023-27EA-D685-0A7258B063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Komplexiteten på t.ex. ljusekvationer blir väldigt hög.</a:t>
            </a:r>
          </a:p>
          <a:p>
            <a:pPr lvl="1"/>
            <a:r>
              <a:rPr lang="sv-SE" dirty="0"/>
              <a:t>Dvs. </a:t>
            </a:r>
            <a:r>
              <a:rPr lang="sv-SE" dirty="0" err="1"/>
              <a:t>numModels</a:t>
            </a:r>
            <a:r>
              <a:rPr lang="sv-SE" dirty="0"/>
              <a:t> * </a:t>
            </a:r>
            <a:r>
              <a:rPr lang="sv-SE" dirty="0" err="1"/>
              <a:t>numLights</a:t>
            </a:r>
            <a:endParaRPr lang="sv-SE" dirty="0"/>
          </a:p>
          <a:p>
            <a:pPr lvl="1"/>
            <a:endParaRPr lang="sv-SE" dirty="0"/>
          </a:p>
          <a:p>
            <a:r>
              <a:rPr lang="sv-SE" dirty="0"/>
              <a:t>Beräkningarna blir dyrare ju fler modeller och ljus vi har.</a:t>
            </a:r>
          </a:p>
          <a:p>
            <a:pPr lvl="1"/>
            <a:r>
              <a:rPr lang="sv-SE" dirty="0"/>
              <a:t>Tvingar er eller era </a:t>
            </a:r>
            <a:r>
              <a:rPr lang="sv-SE" dirty="0" err="1"/>
              <a:t>LDs</a:t>
            </a:r>
            <a:r>
              <a:rPr lang="sv-SE" dirty="0"/>
              <a:t> att välja mellan många modeller eller många ljus.</a:t>
            </a:r>
          </a:p>
          <a:p>
            <a:pPr lvl="1"/>
            <a:endParaRPr lang="sv-SE" dirty="0"/>
          </a:p>
          <a:p>
            <a:r>
              <a:rPr lang="sv-SE" dirty="0"/>
              <a:t>Om vi har transparenta modellerna blir det ännu dyrare.</a:t>
            </a:r>
          </a:p>
          <a:p>
            <a:pPr lvl="1"/>
            <a:r>
              <a:rPr lang="sv-SE" dirty="0"/>
              <a:t>Vi måste rita samma pixel flera gånger.</a:t>
            </a:r>
          </a:p>
        </p:txBody>
      </p:sp>
    </p:spTree>
    <p:extLst>
      <p:ext uri="{BB962C8B-B14F-4D97-AF65-F5344CB8AC3E}">
        <p14:creationId xmlns:p14="http://schemas.microsoft.com/office/powerpoint/2010/main" val="24722273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1E3F38BF-94AB-26BA-CCCF-40CC3A997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FORWARD RENDERING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007EB354-EC25-E159-9846-1433853D6E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Om det nu är så fel, varför använder vi Forward?</a:t>
            </a:r>
          </a:p>
          <a:p>
            <a:endParaRPr lang="sv-SE" dirty="0"/>
          </a:p>
          <a:p>
            <a:r>
              <a:rPr lang="sv-SE" dirty="0"/>
              <a:t>Det finns saker bara Forward kan göra</a:t>
            </a:r>
          </a:p>
          <a:p>
            <a:pPr lvl="1"/>
            <a:r>
              <a:rPr lang="sv-SE" dirty="0"/>
              <a:t>Som t.ex. </a:t>
            </a:r>
            <a:r>
              <a:rPr lang="sv-SE" dirty="0" err="1"/>
              <a:t>Translucency</a:t>
            </a:r>
            <a:r>
              <a:rPr lang="sv-SE" dirty="0"/>
              <a:t> – Genomskinlighet</a:t>
            </a:r>
          </a:p>
          <a:p>
            <a:pPr lvl="1"/>
            <a:endParaRPr lang="sv-SE" dirty="0"/>
          </a:p>
          <a:p>
            <a:r>
              <a:rPr lang="sv-SE" dirty="0"/>
              <a:t>Därför är Forward Rendering fortfarande i många spelmotorer</a:t>
            </a:r>
          </a:p>
          <a:p>
            <a:endParaRPr lang="sv-SE" dirty="0"/>
          </a:p>
          <a:p>
            <a:r>
              <a:rPr lang="sv-SE" dirty="0"/>
              <a:t>De har ofta begränsningar på hur mycket vi kan rendera</a:t>
            </a:r>
          </a:p>
          <a:p>
            <a:pPr lvl="1"/>
            <a:r>
              <a:rPr lang="sv-SE" dirty="0"/>
              <a:t>T.ex. max 8 </a:t>
            </a:r>
            <a:r>
              <a:rPr lang="sv-SE" dirty="0" err="1"/>
              <a:t>st</a:t>
            </a:r>
            <a:r>
              <a:rPr lang="sv-SE" dirty="0"/>
              <a:t> ljus per modell</a:t>
            </a:r>
          </a:p>
        </p:txBody>
      </p:sp>
    </p:spTree>
    <p:extLst>
      <p:ext uri="{BB962C8B-B14F-4D97-AF65-F5344CB8AC3E}">
        <p14:creationId xmlns:p14="http://schemas.microsoft.com/office/powerpoint/2010/main" val="34819929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A0BF355D-4215-A992-C486-5A24C7BBF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FORWARD RENDERING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782852A4-89BA-7D98-9128-3373F504B3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Finns även metoder som ”fixar” problemen med Forward.</a:t>
            </a:r>
          </a:p>
          <a:p>
            <a:pPr lvl="1"/>
            <a:r>
              <a:rPr lang="sv-SE" dirty="0"/>
              <a:t>Bl.a. Forward+</a:t>
            </a:r>
          </a:p>
          <a:p>
            <a:pPr lvl="1"/>
            <a:endParaRPr lang="sv-SE" dirty="0"/>
          </a:p>
          <a:p>
            <a:r>
              <a:rPr lang="sv-SE" dirty="0"/>
              <a:t>Går ut på att man skapar en massa </a:t>
            </a:r>
            <a:r>
              <a:rPr lang="sv-SE" dirty="0" err="1"/>
              <a:t>frustrum</a:t>
            </a:r>
            <a:r>
              <a:rPr lang="sv-SE" dirty="0"/>
              <a:t> i en stor </a:t>
            </a:r>
            <a:r>
              <a:rPr lang="sv-SE" dirty="0" err="1"/>
              <a:t>grid</a:t>
            </a:r>
            <a:r>
              <a:rPr lang="sv-SE" dirty="0"/>
              <a:t>.</a:t>
            </a:r>
          </a:p>
          <a:p>
            <a:pPr lvl="1"/>
            <a:r>
              <a:rPr lang="sv-SE" dirty="0"/>
              <a:t>Delar in skärmen i en </a:t>
            </a:r>
            <a:r>
              <a:rPr lang="sv-SE" dirty="0" err="1"/>
              <a:t>grid</a:t>
            </a:r>
            <a:r>
              <a:rPr lang="sv-SE" dirty="0"/>
              <a:t> av celler på t.ex. 4x4 pixlar.</a:t>
            </a:r>
          </a:p>
          <a:p>
            <a:pPr lvl="1"/>
            <a:r>
              <a:rPr lang="sv-SE" dirty="0"/>
              <a:t>Skapar </a:t>
            </a:r>
            <a:r>
              <a:rPr lang="sv-SE" dirty="0" err="1"/>
              <a:t>frustrum</a:t>
            </a:r>
            <a:r>
              <a:rPr lang="sv-SE" dirty="0"/>
              <a:t> för varje cell.</a:t>
            </a:r>
          </a:p>
          <a:p>
            <a:pPr lvl="1"/>
            <a:r>
              <a:rPr lang="sv-SE" dirty="0"/>
              <a:t>Använder dessa för att beräkna vilka ljus som spelar roll.</a:t>
            </a:r>
          </a:p>
          <a:p>
            <a:pPr lvl="1"/>
            <a:endParaRPr lang="sv-SE" dirty="0"/>
          </a:p>
          <a:p>
            <a:r>
              <a:rPr lang="sv-SE" dirty="0"/>
              <a:t>Läs gärna mer här!</a:t>
            </a:r>
          </a:p>
          <a:p>
            <a:pPr lvl="1"/>
            <a:r>
              <a:rPr lang="en-US" dirty="0">
                <a:hlinkClick r:id="rId2"/>
              </a:rPr>
              <a:t>Forward+ Rendering with DirectX 11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425420612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heme/theme1.xml><?xml version="1.0" encoding="utf-8"?>
<a:theme xmlns:a="http://schemas.openxmlformats.org/drawingml/2006/main" name="Office-tema">
  <a:themeElements>
    <a:clrScheme name="The Game Assembly">
      <a:dk1>
        <a:sysClr val="windowText" lastClr="000000"/>
      </a:dk1>
      <a:lt1>
        <a:sysClr val="window" lastClr="FFFFFF"/>
      </a:lt1>
      <a:dk2>
        <a:srgbClr val="1C1C1C"/>
      </a:dk2>
      <a:lt2>
        <a:srgbClr val="E7E6E6"/>
      </a:lt2>
      <a:accent1>
        <a:srgbClr val="933C80"/>
      </a:accent1>
      <a:accent2>
        <a:srgbClr val="019AB1"/>
      </a:accent2>
      <a:accent3>
        <a:srgbClr val="FFC907"/>
      </a:accent3>
      <a:accent4>
        <a:srgbClr val="80933C"/>
      </a:accent4>
      <a:accent5>
        <a:srgbClr val="B13301"/>
      </a:accent5>
      <a:accent6>
        <a:srgbClr val="E09704"/>
      </a:accent6>
      <a:hlink>
        <a:srgbClr val="019AB1"/>
      </a:hlink>
      <a:folHlink>
        <a:srgbClr val="019AB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GA Presentationsmall" id="{EA26B68D-722D-4047-B6E4-A8ACDBB0933E}" vid="{AA44B0E9-0939-4D67-A082-DFE5B99C56A5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5B4BFDD1B1E2EC4B88CECE7EBA2C7668" ma:contentTypeVersion="12" ma:contentTypeDescription="Skapa ett nytt dokument." ma:contentTypeScope="" ma:versionID="52bc4a98e86d4a7f7e39c13690ace035">
  <xsd:schema xmlns:xsd="http://www.w3.org/2001/XMLSchema" xmlns:xs="http://www.w3.org/2001/XMLSchema" xmlns:p="http://schemas.microsoft.com/office/2006/metadata/properties" xmlns:ns2="c2a6cfa5-e9e4-4f53-88e0-89866033c369" xmlns:ns3="bb8a861d-32e4-4cd9-94d8-3f519c6ddddf" targetNamespace="http://schemas.microsoft.com/office/2006/metadata/properties" ma:root="true" ma:fieldsID="dba26d6fca2bded7e104e032813c3811" ns2:_="" ns3:_="">
    <xsd:import namespace="c2a6cfa5-e9e4-4f53-88e0-89866033c369"/>
    <xsd:import namespace="bb8a861d-32e4-4cd9-94d8-3f519c6dddd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DateTaken" minOccurs="0"/>
                <xsd:element ref="ns3:SharedWithUsers" minOccurs="0"/>
                <xsd:element ref="ns3:SharedWithDetail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2a6cfa5-e9e4-4f53-88e0-89866033c36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description="" ma:internalName="MediaServiceAutoTags" ma:readOnly="true">
      <xsd:simpleType>
        <xsd:restriction base="dms:Text"/>
      </xsd:simpleType>
    </xsd:element>
    <xsd:element name="MediaServiceDateTaken" ma:index="11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OCR" ma:index="14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b8a861d-32e4-4cd9-94d8-3f519c6ddddf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Delat med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Delat med information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nehållstyp"/>
        <xsd:element ref="dc:title" minOccurs="0" maxOccurs="1" ma:index="4" ma:displayName="Rubrik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1A2FD65A-CC37-46A9-B263-A2E0ED2F078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89268C1-26A4-4305-A1F2-F6D97304533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2a6cfa5-e9e4-4f53-88e0-89866033c369"/>
    <ds:schemaRef ds:uri="bb8a861d-32e4-4cd9-94d8-3f519c6dddd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0AE40BC-3F11-4B81-A2FB-B604F2A0609E}">
  <ds:schemaRefs>
    <ds:schemaRef ds:uri="http://schemas.microsoft.com/office/2006/documentManagement/types"/>
    <ds:schemaRef ds:uri="bb8a861d-32e4-4cd9-94d8-3f519c6ddddf"/>
    <ds:schemaRef ds:uri="http://purl.org/dc/terms/"/>
    <ds:schemaRef ds:uri="http://schemas.microsoft.com/office/infopath/2007/PartnerControls"/>
    <ds:schemaRef ds:uri="c2a6cfa5-e9e4-4f53-88e0-89866033c369"/>
    <ds:schemaRef ds:uri="http://purl.org/dc/elements/1.1/"/>
    <ds:schemaRef ds:uri="http://purl.org/dc/dcmitype/"/>
    <ds:schemaRef ds:uri="http://schemas.openxmlformats.org/package/2006/metadata/core-properties"/>
    <ds:schemaRef ds:uri="http://schemas.microsoft.com/office/2006/metadata/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TGA Presentationsmall</Template>
  <TotalTime>628</TotalTime>
  <Words>2293</Words>
  <Application>Microsoft Office PowerPoint</Application>
  <PresentationFormat>Bredbild</PresentationFormat>
  <Paragraphs>489</Paragraphs>
  <Slides>48</Slides>
  <Notes>0</Notes>
  <HiddenSlides>0</HiddenSlides>
  <MMClips>0</MMClips>
  <ScaleCrop>false</ScaleCrop>
  <HeadingPairs>
    <vt:vector size="6" baseType="variant">
      <vt:variant>
        <vt:lpstr>Använt teckensnitt</vt:lpstr>
      </vt:variant>
      <vt:variant>
        <vt:i4>6</vt:i4>
      </vt:variant>
      <vt:variant>
        <vt:lpstr>Tema</vt:lpstr>
      </vt:variant>
      <vt:variant>
        <vt:i4>1</vt:i4>
      </vt:variant>
      <vt:variant>
        <vt:lpstr>Bildrubriker</vt:lpstr>
      </vt:variant>
      <vt:variant>
        <vt:i4>48</vt:i4>
      </vt:variant>
    </vt:vector>
  </HeadingPairs>
  <TitlesOfParts>
    <vt:vector size="55" baseType="lpstr">
      <vt:lpstr>Barlow Semi Condensed</vt:lpstr>
      <vt:lpstr>Montserrat Light</vt:lpstr>
      <vt:lpstr>Calibri</vt:lpstr>
      <vt:lpstr>Cascadia Code</vt:lpstr>
      <vt:lpstr>Arial</vt:lpstr>
      <vt:lpstr>Wingdings</vt:lpstr>
      <vt:lpstr>Office-tema</vt:lpstr>
      <vt:lpstr>PowerPoint-presentation</vt:lpstr>
      <vt:lpstr>RECAP</vt:lpstr>
      <vt:lpstr>RECAP</vt:lpstr>
      <vt:lpstr>IDAG</vt:lpstr>
      <vt:lpstr>RENDERING</vt:lpstr>
      <vt:lpstr>FORWARD RENDERING</vt:lpstr>
      <vt:lpstr>FORWARD RENDERING</vt:lpstr>
      <vt:lpstr>FORWARD RENDERING</vt:lpstr>
      <vt:lpstr>FORWARD RENDERING</vt:lpstr>
      <vt:lpstr>DEFERRED RENDERING</vt:lpstr>
      <vt:lpstr>DEFERRED RENDERING</vt:lpstr>
      <vt:lpstr>DEFERRED RENDERING</vt:lpstr>
      <vt:lpstr>DEFERRED RENDERING</vt:lpstr>
      <vt:lpstr>GRAFIKMOTORN</vt:lpstr>
      <vt:lpstr>SCENDATA</vt:lpstr>
      <vt:lpstr>SCENDATA</vt:lpstr>
      <vt:lpstr>SCENDATA</vt:lpstr>
      <vt:lpstr>GBUFFER</vt:lpstr>
      <vt:lpstr>GBUFFER</vt:lpstr>
      <vt:lpstr>GBUFFER</vt:lpstr>
      <vt:lpstr>GBUFFER</vt:lpstr>
      <vt:lpstr>GBUFFER</vt:lpstr>
      <vt:lpstr>CREATE GBUFFER</vt:lpstr>
      <vt:lpstr>CREATE GBUFFER</vt:lpstr>
      <vt:lpstr>CREATE GBUFFER</vt:lpstr>
      <vt:lpstr>GBUFFER</vt:lpstr>
      <vt:lpstr>DEFERRED RENDERER</vt:lpstr>
      <vt:lpstr>DEFERRED RENDERER</vt:lpstr>
      <vt:lpstr>DEFERRED RENDERER</vt:lpstr>
      <vt:lpstr>GBUFFER HLSL</vt:lpstr>
      <vt:lpstr>GBUFFER HLSL</vt:lpstr>
      <vt:lpstr>GRAPHICS DEBUGGER</vt:lpstr>
      <vt:lpstr>GRAPHICS DEBUGGER</vt:lpstr>
      <vt:lpstr>GRAPHICS DEBUGGER</vt:lpstr>
      <vt:lpstr>DEFERRED RENDERING</vt:lpstr>
      <vt:lpstr>DEFERRED RENDERING</vt:lpstr>
      <vt:lpstr>DEFERRED RENDERING</vt:lpstr>
      <vt:lpstr>DEFERRED RENDERER</vt:lpstr>
      <vt:lpstr>DEFERRED RENDERER</vt:lpstr>
      <vt:lpstr>DEFERRED RENDERER</vt:lpstr>
      <vt:lpstr>FULLSCREEN VERTEX SHADER</vt:lpstr>
      <vt:lpstr>DEFERRED RENDERER</vt:lpstr>
      <vt:lpstr>ENVIRONMENT SHADER</vt:lpstr>
      <vt:lpstr>PROFIT</vt:lpstr>
      <vt:lpstr>DEFERRED RENDERING</vt:lpstr>
      <vt:lpstr>DEFERRED RENDERING</vt:lpstr>
      <vt:lpstr>UPPGIFTEN</vt:lpstr>
      <vt:lpstr>FRÅGOR?</vt:lpstr>
    </vt:vector>
  </TitlesOfParts>
  <Company>The Game Assembly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USE THIS TEMPLATE</dc:title>
  <dc:creator>Daniel Borgshammar</dc:creator>
  <cp:lastModifiedBy>Daniel Borgshammar</cp:lastModifiedBy>
  <cp:revision>2</cp:revision>
  <dcterms:created xsi:type="dcterms:W3CDTF">2022-08-19T08:06:29Z</dcterms:created>
  <dcterms:modified xsi:type="dcterms:W3CDTF">2022-08-29T08:04:42Z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0x0101005B4BFDD1B1E2EC4B88CECE7EBA2C7668</vt:lpwstr>
  </property>
</Properties>
</file>

<file path=docProps/thumbnail.jpeg>
</file>